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8.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0" r:id="rId3"/>
    <p:sldMasterId id="2147483675" r:id="rId4"/>
    <p:sldMasterId id="2147483687" r:id="rId5"/>
    <p:sldMasterId id="2147483693" r:id="rId6"/>
    <p:sldMasterId id="2147483698" r:id="rId7"/>
    <p:sldMasterId id="2147483703" r:id="rId8"/>
    <p:sldMasterId id="2147483708" r:id="rId9"/>
    <p:sldMasterId id="2147483722" r:id="rId10"/>
  </p:sldMasterIdLst>
  <p:notesMasterIdLst>
    <p:notesMasterId r:id="rId36"/>
  </p:notesMasterIdLst>
  <p:sldIdLst>
    <p:sldId id="360" r:id="rId11"/>
    <p:sldId id="363" r:id="rId12"/>
    <p:sldId id="440" r:id="rId13"/>
    <p:sldId id="441" r:id="rId14"/>
    <p:sldId id="442" r:id="rId15"/>
    <p:sldId id="443" r:id="rId16"/>
    <p:sldId id="369" r:id="rId17"/>
    <p:sldId id="370" r:id="rId18"/>
    <p:sldId id="371" r:id="rId19"/>
    <p:sldId id="366" r:id="rId20"/>
    <p:sldId id="372" r:id="rId21"/>
    <p:sldId id="373" r:id="rId22"/>
    <p:sldId id="444" r:id="rId23"/>
    <p:sldId id="446" r:id="rId24"/>
    <p:sldId id="432" r:id="rId25"/>
    <p:sldId id="396" r:id="rId26"/>
    <p:sldId id="397" r:id="rId27"/>
    <p:sldId id="433" r:id="rId28"/>
    <p:sldId id="434" r:id="rId29"/>
    <p:sldId id="435" r:id="rId30"/>
    <p:sldId id="436" r:id="rId31"/>
    <p:sldId id="437" r:id="rId32"/>
    <p:sldId id="438" r:id="rId33"/>
    <p:sldId id="439" r:id="rId34"/>
    <p:sldId id="319"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62" autoAdjust="0"/>
    <p:restoredTop sz="83825" autoAdjust="0"/>
  </p:normalViewPr>
  <p:slideViewPr>
    <p:cSldViewPr>
      <p:cViewPr varScale="1">
        <p:scale>
          <a:sx n="97" d="100"/>
          <a:sy n="97" d="100"/>
        </p:scale>
        <p:origin x="255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EE447C-2716-42A7-9FEC-F39693F7E5C2}" type="datetimeFigureOut">
              <a:rPr lang="zh-CN" altLang="en-US" smtClean="0"/>
              <a:t>2018/11/17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DAA651-065A-4C45-80B9-FCB2EC6A477E}" type="slidenum">
              <a:rPr lang="zh-CN" altLang="en-US" smtClean="0"/>
              <a:t>‹#›</a:t>
            </a:fld>
            <a:endParaRPr lang="zh-CN" altLang="en-US"/>
          </a:p>
        </p:txBody>
      </p:sp>
    </p:spTree>
    <p:extLst>
      <p:ext uri="{BB962C8B-B14F-4D97-AF65-F5344CB8AC3E}">
        <p14:creationId xmlns:p14="http://schemas.microsoft.com/office/powerpoint/2010/main" val="76137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xfrm>
            <a:off x="1143000" y="685800"/>
            <a:ext cx="4572000" cy="3429000"/>
          </a:xfrm>
        </p:spPr>
      </p:sp>
      <p:sp>
        <p:nvSpPr>
          <p:cNvPr id="44035" name="备注占位符 2"/>
          <p:cNvSpPr>
            <a:spLocks noGrp="1"/>
          </p:cNvSpPr>
          <p:nvPr>
            <p:ph type="body" idx="1"/>
          </p:nvPr>
        </p:nvSpPr>
        <p:spPr>
          <a:noFill/>
          <a:ln/>
        </p:spPr>
        <p:txBody>
          <a:bodyPr/>
          <a:lstStyle/>
          <a:p>
            <a:pPr eaLnBrk="1" hangingPunct="1">
              <a:spcBef>
                <a:spcPct val="0"/>
              </a:spcBef>
            </a:pPr>
            <a:endParaRPr lang="zh-CN" altLang="en-US" dirty="0">
              <a:latin typeface="Arial" pitchFamily="34" charset="0"/>
            </a:endParaRPr>
          </a:p>
        </p:txBody>
      </p:sp>
      <p:sp>
        <p:nvSpPr>
          <p:cNvPr id="44036" name="灯片编号占位符 3"/>
          <p:cNvSpPr>
            <a:spLocks noGrp="1"/>
          </p:cNvSpPr>
          <p:nvPr>
            <p:ph type="sldNum" sz="quarter" idx="5"/>
          </p:nvPr>
        </p:nvSpPr>
        <p:spPr>
          <a:noFill/>
        </p:spPr>
        <p:txBody>
          <a:bodyPr/>
          <a:lstStyle/>
          <a:p>
            <a:fld id="{0409B3AD-008A-479C-8E9C-3A31CD564185}" type="slidenum">
              <a:rPr lang="zh-CN" altLang="en-US" smtClean="0">
                <a:solidFill>
                  <a:srgbClr val="000000"/>
                </a:solidFill>
                <a:latin typeface="Times New Roman" pitchFamily="18" charset="0"/>
              </a:rPr>
              <a:pPr/>
              <a:t>1</a:t>
            </a:fld>
            <a:endParaRPr lang="en-US" altLang="zh-CN">
              <a:solidFill>
                <a:srgbClr val="000000"/>
              </a:solidFill>
              <a:latin typeface="Times New Roman" pitchFamily="18" charset="0"/>
            </a:endParaRPr>
          </a:p>
        </p:txBody>
      </p:sp>
    </p:spTree>
    <p:extLst>
      <p:ext uri="{BB962C8B-B14F-4D97-AF65-F5344CB8AC3E}">
        <p14:creationId xmlns:p14="http://schemas.microsoft.com/office/powerpoint/2010/main" val="1548981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kern="1200" dirty="0">
                <a:solidFill>
                  <a:schemeClr val="tx1"/>
                </a:solidFill>
                <a:effectLst/>
                <a:latin typeface="+mn-lt"/>
                <a:ea typeface="+mn-ea"/>
                <a:cs typeface="+mn-cs"/>
              </a:rPr>
              <a:t>张康带领的团队于</a:t>
            </a:r>
            <a:r>
              <a:rPr lang="en-US" altLang="zh-CN" sz="1200" kern="1200" dirty="0">
                <a:solidFill>
                  <a:schemeClr val="tx1"/>
                </a:solidFill>
                <a:effectLst/>
                <a:latin typeface="+mn-lt"/>
                <a:ea typeface="+mn-ea"/>
                <a:cs typeface="+mn-cs"/>
              </a:rPr>
              <a:t>2018</a:t>
            </a:r>
            <a:r>
              <a:rPr lang="zh-CN" altLang="en-US" sz="1200" kern="1200" dirty="0">
                <a:solidFill>
                  <a:schemeClr val="tx1"/>
                </a:solidFill>
                <a:effectLst/>
                <a:latin typeface="+mn-lt"/>
                <a:ea typeface="+mn-ea"/>
                <a:cs typeface="+mn-cs"/>
              </a:rPr>
              <a:t>年在</a:t>
            </a:r>
            <a:r>
              <a:rPr lang="en-US" altLang="zh-CN" sz="1200" kern="1200" dirty="0">
                <a:solidFill>
                  <a:schemeClr val="tx1"/>
                </a:solidFill>
                <a:effectLst/>
                <a:latin typeface="+mn-lt"/>
                <a:ea typeface="+mn-ea"/>
                <a:cs typeface="+mn-cs"/>
              </a:rPr>
              <a:t>cell</a:t>
            </a:r>
            <a:r>
              <a:rPr lang="zh-CN" altLang="en-US" sz="1200" kern="1200" dirty="0">
                <a:solidFill>
                  <a:schemeClr val="tx1"/>
                </a:solidFill>
                <a:effectLst/>
                <a:latin typeface="+mn-lt"/>
                <a:ea typeface="+mn-ea"/>
                <a:cs typeface="+mn-cs"/>
              </a:rPr>
              <a:t>上发表了一篇基于迁移学习的眼科疾病诊断；</a:t>
            </a:r>
            <a:endParaRPr lang="en-US" altLang="zh-CN" sz="1200" kern="1200" dirty="0">
              <a:solidFill>
                <a:schemeClr val="tx1"/>
              </a:solidFill>
              <a:effectLst/>
              <a:latin typeface="+mn-lt"/>
              <a:ea typeface="+mn-ea"/>
              <a:cs typeface="+mn-cs"/>
            </a:endParaRPr>
          </a:p>
          <a:p>
            <a:pPr marL="228600" indent="-228600">
              <a:buAutoNum type="arabicPeriod"/>
            </a:pPr>
            <a:r>
              <a:rPr lang="zh-CN" altLang="en-US" sz="1200" kern="1200" dirty="0">
                <a:solidFill>
                  <a:schemeClr val="tx1"/>
                </a:solidFill>
                <a:effectLst/>
                <a:latin typeface="+mn-lt"/>
                <a:ea typeface="+mn-ea"/>
                <a:cs typeface="+mn-cs"/>
              </a:rPr>
              <a:t>这项工作基于</a:t>
            </a:r>
            <a:r>
              <a:rPr lang="en-US" altLang="zh-CN" sz="1200" kern="1200" dirty="0">
                <a:solidFill>
                  <a:schemeClr val="tx1"/>
                </a:solidFill>
                <a:effectLst/>
                <a:latin typeface="+mn-lt"/>
                <a:ea typeface="+mn-ea"/>
                <a:cs typeface="+mn-cs"/>
              </a:rPr>
              <a:t>OCT</a:t>
            </a:r>
            <a:r>
              <a:rPr lang="zh-CN" altLang="en-US" sz="1200" kern="1200" dirty="0">
                <a:solidFill>
                  <a:schemeClr val="tx1"/>
                </a:solidFill>
                <a:effectLst/>
                <a:latin typeface="+mn-lt"/>
                <a:ea typeface="+mn-ea"/>
                <a:cs typeface="+mn-cs"/>
              </a:rPr>
              <a:t>影像，实现了多种眼科疾病的自动诊断：黄斑变性（</a:t>
            </a:r>
            <a:r>
              <a:rPr lang="en-US" altLang="zh-CN" sz="1200" b="0" i="0" kern="1200" dirty="0">
                <a:solidFill>
                  <a:schemeClr val="tx1"/>
                </a:solidFill>
                <a:effectLst/>
                <a:latin typeface="+mn-lt"/>
                <a:ea typeface="+mn-ea"/>
                <a:cs typeface="+mn-cs"/>
              </a:rPr>
              <a:t>macular degeneration</a:t>
            </a:r>
            <a:r>
              <a:rPr lang="zh-CN" altLang="en-US" sz="1200" b="0" i="0" kern="1200" dirty="0">
                <a:solidFill>
                  <a:schemeClr val="tx1"/>
                </a:solidFill>
                <a:effectLst/>
                <a:latin typeface="+mn-lt"/>
                <a:ea typeface="+mn-ea"/>
                <a:cs typeface="+mn-cs"/>
              </a:rPr>
              <a:t>）和糖尿病视网膜病变（</a:t>
            </a:r>
            <a:r>
              <a:rPr lang="en-US" altLang="zh-CN" sz="1200" b="0" i="0" kern="1200" dirty="0">
                <a:solidFill>
                  <a:schemeClr val="tx1"/>
                </a:solidFill>
                <a:effectLst/>
                <a:latin typeface="+mn-lt"/>
                <a:ea typeface="+mn-ea"/>
                <a:cs typeface="+mn-cs"/>
              </a:rPr>
              <a:t>diabetic retinopathy</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进一步，通过迁移学习，迁移到小儿肺炎上，有效地实现了细菌和病毒性肺炎分类。</a:t>
            </a:r>
            <a:r>
              <a:rPr lang="en-US" altLang="zh-CN" dirty="0"/>
              <a:t/>
            </a:r>
            <a:br>
              <a:rPr lang="en-US" altLang="zh-CN" dirty="0"/>
            </a:b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1992689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kern="1200" dirty="0">
                <a:solidFill>
                  <a:schemeClr val="tx1"/>
                </a:solidFill>
                <a:effectLst/>
                <a:latin typeface="+mn-lt"/>
                <a:ea typeface="+mn-ea"/>
                <a:cs typeface="+mn-cs"/>
              </a:rPr>
              <a:t>连续使用两次</a:t>
            </a:r>
            <a:r>
              <a:rPr lang="en-US" altLang="zh-CN" sz="1200" kern="1200" dirty="0">
                <a:solidFill>
                  <a:schemeClr val="tx1"/>
                </a:solidFill>
                <a:effectLst/>
                <a:latin typeface="+mn-lt"/>
                <a:ea typeface="+mn-ea"/>
                <a:cs typeface="+mn-cs"/>
              </a:rPr>
              <a:t>Canny</a:t>
            </a:r>
            <a:r>
              <a:rPr lang="zh-CN" altLang="en-US" sz="1200" kern="1200" dirty="0">
                <a:solidFill>
                  <a:schemeClr val="tx1"/>
                </a:solidFill>
                <a:effectLst/>
                <a:latin typeface="+mn-lt"/>
                <a:ea typeface="+mn-ea"/>
                <a:cs typeface="+mn-cs"/>
              </a:rPr>
              <a:t>算子和</a:t>
            </a:r>
            <a:r>
              <a:rPr lang="en-US" altLang="zh-CN" sz="1200" kern="1200" dirty="0">
                <a:solidFill>
                  <a:schemeClr val="tx1"/>
                </a:solidFill>
                <a:effectLst/>
                <a:latin typeface="+mn-lt"/>
                <a:ea typeface="+mn-ea"/>
                <a:cs typeface="+mn-cs"/>
              </a:rPr>
              <a:t>Hough</a:t>
            </a:r>
            <a:r>
              <a:rPr lang="zh-CN" altLang="en-US" sz="1200" kern="1200" dirty="0">
                <a:solidFill>
                  <a:schemeClr val="tx1"/>
                </a:solidFill>
                <a:effectLst/>
                <a:latin typeface="+mn-lt"/>
                <a:ea typeface="+mn-ea"/>
                <a:cs typeface="+mn-cs"/>
              </a:rPr>
              <a:t>变换，自动定位晶状体区域；</a:t>
            </a:r>
            <a:endParaRPr lang="en-US" altLang="zh-CN" sz="1200" kern="1200" dirty="0">
              <a:solidFill>
                <a:schemeClr val="tx1"/>
              </a:solidFill>
              <a:effectLst/>
              <a:latin typeface="+mn-lt"/>
              <a:ea typeface="+mn-ea"/>
              <a:cs typeface="+mn-cs"/>
            </a:endParaRPr>
          </a:p>
          <a:p>
            <a:pPr marL="228600" indent="-228600">
              <a:buAutoNum type="arabicPeriod"/>
            </a:pP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层</a:t>
            </a:r>
            <a:r>
              <a:rPr lang="en-US" altLang="zh-CN" sz="1200" kern="1200" dirty="0">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，前</a:t>
            </a:r>
            <a:r>
              <a:rPr lang="en-US" altLang="zh-CN" sz="1200" kern="1200" dirty="0">
                <a:solidFill>
                  <a:schemeClr val="tx1"/>
                </a:solidFill>
                <a:effectLst/>
                <a:latin typeface="+mn-lt"/>
                <a:ea typeface="+mn-ea"/>
                <a:cs typeface="+mn-cs"/>
              </a:rPr>
              <a:t>7</a:t>
            </a:r>
            <a:r>
              <a:rPr lang="zh-CN" altLang="en-US" sz="1200" kern="1200" dirty="0">
                <a:solidFill>
                  <a:schemeClr val="tx1"/>
                </a:solidFill>
                <a:effectLst/>
                <a:latin typeface="+mn-lt"/>
                <a:ea typeface="+mn-ea"/>
                <a:cs typeface="+mn-cs"/>
              </a:rPr>
              <a:t>层用于特征提取，最后一层用于分类和分级</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同时使用了迁移学习，较重新训练的模型，分类和三个分级（混浊面积、致密性和位置）准确率提升了</a:t>
            </a:r>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211740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374410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08215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左侧的</a:t>
            </a:r>
            <a:r>
              <a:rPr kumimoji="1" lang="en-US" altLang="zh-CN" dirty="0"/>
              <a:t> ICLR17</a:t>
            </a:r>
            <a:r>
              <a:rPr kumimoji="1" lang="zh-CN" altLang="en-US" dirty="0"/>
              <a:t>年论文，最下面一行研究脑补</a:t>
            </a:r>
            <a:r>
              <a:rPr kumimoji="1" lang="en-US" altLang="zh-CN" dirty="0"/>
              <a:t> MRI </a:t>
            </a:r>
            <a:r>
              <a:rPr kumimoji="1" lang="zh-CN" altLang="en-US" dirty="0"/>
              <a:t>影像诊断是否感染</a:t>
            </a:r>
            <a:r>
              <a:rPr kumimoji="1" lang="en-US" altLang="zh-CN" dirty="0"/>
              <a:t> HIV</a:t>
            </a:r>
          </a:p>
          <a:p>
            <a:endParaRPr kumimoji="1" lang="en-US" altLang="zh-CN" dirty="0"/>
          </a:p>
          <a:p>
            <a:r>
              <a:rPr kumimoji="1" lang="en-US" altLang="zh-CN" dirty="0"/>
              <a:t> </a:t>
            </a:r>
            <a:r>
              <a:rPr kumimoji="1" lang="zh-CN" altLang="en-US" dirty="0"/>
              <a:t>右侧</a:t>
            </a:r>
            <a:r>
              <a:rPr kumimoji="1" lang="en-US" altLang="zh-CN" dirty="0"/>
              <a:t> Cell2018</a:t>
            </a:r>
            <a:r>
              <a:rPr kumimoji="1" lang="zh-CN" altLang="en-US" dirty="0"/>
              <a:t>年论文，研究</a:t>
            </a:r>
            <a:r>
              <a:rPr kumimoji="1" lang="en-US" altLang="zh-CN" dirty="0"/>
              <a:t> OCT </a:t>
            </a:r>
            <a:r>
              <a:rPr kumimoji="1" lang="zh-CN" altLang="en-US" dirty="0"/>
              <a:t>影像，诊断结果可视化解释</a:t>
            </a:r>
          </a:p>
        </p:txBody>
      </p:sp>
      <p:sp>
        <p:nvSpPr>
          <p:cNvPr id="4" name="幻灯片编号占位符 3"/>
          <p:cNvSpPr>
            <a:spLocks noGrp="1"/>
          </p:cNvSpPr>
          <p:nvPr>
            <p:ph type="sldNum" sz="quarter" idx="10"/>
          </p:nvPr>
        </p:nvSpPr>
        <p:spPr/>
        <p:txBody>
          <a:bodyPr/>
          <a:lstStyle/>
          <a:p>
            <a:fld id="{04DAA651-065A-4C45-80B9-FCB2EC6A477E}" type="slidenum">
              <a:rPr lang="zh-CN" altLang="en-US" smtClean="0"/>
              <a:pPr/>
              <a:t>15</a:t>
            </a:fld>
            <a:endParaRPr lang="zh-CN" altLang="en-US"/>
          </a:p>
        </p:txBody>
      </p:sp>
    </p:spTree>
    <p:extLst>
      <p:ext uri="{BB962C8B-B14F-4D97-AF65-F5344CB8AC3E}">
        <p14:creationId xmlns:p14="http://schemas.microsoft.com/office/powerpoint/2010/main" val="2034646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Hans" altLang="en-US" dirty="0"/>
              <a:t>区别于上一页的 </a:t>
            </a:r>
            <a:r>
              <a:rPr kumimoji="1" lang="en-US" altLang="zh-Hans" dirty="0"/>
              <a:t>ICLR</a:t>
            </a:r>
            <a:r>
              <a:rPr kumimoji="1" lang="zh-Hans" altLang="en-US" dirty="0"/>
              <a:t> 方法，更直接，</a:t>
            </a:r>
            <a:r>
              <a:rPr kumimoji="1" lang="zh-CN" altLang="en-US" dirty="0"/>
              <a:t>不需要进行多次推理，直接对最后提取到的高层特征与最后的权重结合，生成相关性热度图，</a:t>
            </a:r>
            <a:r>
              <a:rPr kumimoji="1" lang="zh-Hans" altLang="en-US" dirty="0"/>
              <a:t>效率更高</a:t>
            </a:r>
            <a:endParaRPr kumimoji="1" lang="zh-CN" altLang="en-US" dirty="0"/>
          </a:p>
        </p:txBody>
      </p:sp>
      <p:sp>
        <p:nvSpPr>
          <p:cNvPr id="4" name="幻灯片编号占位符 3"/>
          <p:cNvSpPr>
            <a:spLocks noGrp="1"/>
          </p:cNvSpPr>
          <p:nvPr>
            <p:ph type="sldNum" sz="quarter" idx="10"/>
          </p:nvPr>
        </p:nvSpPr>
        <p:spPr/>
        <p:txBody>
          <a:bodyPr/>
          <a:lstStyle/>
          <a:p>
            <a:fld id="{04DAA651-065A-4C45-80B9-FCB2EC6A477E}" type="slidenum">
              <a:rPr lang="zh-CN" altLang="en-US" smtClean="0"/>
              <a:pPr/>
              <a:t>16</a:t>
            </a:fld>
            <a:endParaRPr lang="zh-CN" altLang="en-US"/>
          </a:p>
        </p:txBody>
      </p:sp>
    </p:spTree>
    <p:extLst>
      <p:ext uri="{BB962C8B-B14F-4D97-AF65-F5344CB8AC3E}">
        <p14:creationId xmlns:p14="http://schemas.microsoft.com/office/powerpoint/2010/main" val="1639574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深度神经网络已被证明是执行分类任务一种非常有效的方法。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当输入是高维数据、输入与输出间关系复杂，且有大量标注训练样本时，深度神经网络的性能极其优异。</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但是，由于网络依赖“分布式”分层表示，很难解释为什么学习网络对特定的测试用例做出特定的分类决定。</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如果我们能将神经网络获得的知识用一个依赖层次化决策的模型来表达，那么解释神经网络的某个特定的决定就容易多了。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该研究描述了一种使用训练好的神经网络创建一种软决策树（</a:t>
            </a:r>
            <a:r>
              <a:rPr lang="en-US" altLang="zh-CN" sz="1200" b="0" i="0" kern="1200" dirty="0">
                <a:solidFill>
                  <a:schemeClr val="tx1"/>
                </a:solidFill>
                <a:effectLst/>
                <a:latin typeface="+mn-lt"/>
                <a:ea typeface="+mn-ea"/>
                <a:cs typeface="+mn-cs"/>
              </a:rPr>
              <a:t>soft decision tree</a:t>
            </a:r>
            <a:r>
              <a:rPr lang="zh-CN" altLang="en-US" sz="1200" b="0" i="0" kern="1200" dirty="0">
                <a:solidFill>
                  <a:schemeClr val="tx1"/>
                </a:solidFill>
                <a:effectLst/>
                <a:latin typeface="+mn-lt"/>
                <a:ea typeface="+mn-ea"/>
                <a:cs typeface="+mn-cs"/>
              </a:rPr>
              <a:t>）的方法，这种决策树相比从训练数据中直接学习的网络能够更好地泛化。</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决策树如何做分类就很好理解，因为每个决策序列相对较短，而且每个决策都直接基于输入数据。</a:t>
            </a:r>
            <a:endParaRPr lang="en-US" altLang="zh-CN" sz="1200" b="0" i="0" kern="1200" dirty="0">
              <a:solidFill>
                <a:schemeClr val="tx1"/>
              </a:solidFill>
              <a:effectLst/>
              <a:latin typeface="+mn-lt"/>
              <a:ea typeface="+mn-ea"/>
              <a:cs typeface="+mn-cs"/>
            </a:endParaRP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以最右边的内部节点为例，可以看到，在树的层级上，潜在的分类只有</a:t>
            </a:r>
            <a:r>
              <a:rPr lang="en-US" altLang="zh-CN" dirty="0"/>
              <a:t>3</a:t>
            </a:r>
            <a:r>
              <a:rPr lang="zh-CN" altLang="en-US" dirty="0"/>
              <a:t>或</a:t>
            </a:r>
            <a:r>
              <a:rPr lang="en-US" altLang="zh-CN" dirty="0"/>
              <a:t>8</a:t>
            </a:r>
            <a:r>
              <a:rPr lang="zh-CN" altLang="en-US" dirty="0"/>
              <a:t>，因此，学习的过滤器只是简单地学会区分这两个数字。其结果是一个查找连接</a:t>
            </a:r>
            <a:r>
              <a:rPr lang="en-US" altLang="zh-CN" dirty="0"/>
              <a:t>3</a:t>
            </a:r>
            <a:r>
              <a:rPr lang="zh-CN" altLang="en-US" dirty="0"/>
              <a:t>的末端的两个区域的过滤器，输出一个</a:t>
            </a:r>
            <a:r>
              <a:rPr lang="en-US" altLang="zh-CN" dirty="0"/>
              <a:t>8</a:t>
            </a:r>
            <a:r>
              <a:rPr lang="zh-CN" altLang="en-US" dirty="0"/>
              <a:t>。</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04DAA651-065A-4C45-80B9-FCB2EC6A477E}" type="slidenum">
              <a:rPr lang="zh-CN" altLang="en-US" smtClean="0"/>
              <a:pPr/>
              <a:t>18</a:t>
            </a:fld>
            <a:endParaRPr lang="zh-CN" altLang="en-US"/>
          </a:p>
        </p:txBody>
      </p:sp>
    </p:spTree>
    <p:extLst>
      <p:ext uri="{BB962C8B-B14F-4D97-AF65-F5344CB8AC3E}">
        <p14:creationId xmlns:p14="http://schemas.microsoft.com/office/powerpoint/2010/main" val="4028125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如果有大量未标记的数据，可以使用神经网络创建一个更大的标记数据集来训练决策树，从而克服决策树的统计效率低的问题。</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如果没有可用的未标记的数据，也可以利用生成建模方面的最新进展（比如</a:t>
            </a:r>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），从一个类似的数据分布中生成未标记的数据。</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即使不使用未标记的数据，通过“蒸馏技术”（</a:t>
            </a:r>
            <a:r>
              <a:rPr lang="en-US" altLang="zh-CN" sz="1200" b="0" i="0" kern="1200" dirty="0">
                <a:solidFill>
                  <a:schemeClr val="tx1"/>
                </a:solidFill>
                <a:effectLst/>
                <a:latin typeface="+mn-lt"/>
                <a:ea typeface="+mn-ea"/>
                <a:cs typeface="+mn-cs"/>
              </a:rPr>
              <a:t>Distillation</a:t>
            </a:r>
            <a:r>
              <a:rPr lang="zh-CN" altLang="en-US" sz="1200" b="0" i="0" kern="1200" dirty="0">
                <a:solidFill>
                  <a:schemeClr val="tx1"/>
                </a:solidFill>
                <a:effectLst/>
                <a:latin typeface="+mn-lt"/>
                <a:ea typeface="+mn-ea"/>
                <a:cs typeface="+mn-cs"/>
              </a:rPr>
              <a:t>）、和一种特殊的决策树（能够做出软决策），也能将神经网络的泛化能力转移到决策树上。</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4DAA651-065A-4C45-80B9-FCB2EC6A477E}" type="slidenum">
              <a:rPr lang="zh-CN" altLang="en-US" smtClean="0"/>
              <a:pPr/>
              <a:t>19</a:t>
            </a:fld>
            <a:endParaRPr lang="zh-CN" altLang="en-US"/>
          </a:p>
        </p:txBody>
      </p:sp>
    </p:spTree>
    <p:extLst>
      <p:ext uri="{BB962C8B-B14F-4D97-AF65-F5344CB8AC3E}">
        <p14:creationId xmlns:p14="http://schemas.microsoft.com/office/powerpoint/2010/main" val="147328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Labels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hard </a:t>
            </a:r>
            <a:r>
              <a:rPr lang="zh-CN" altLang="en-US" sz="1200" b="0" i="0" kern="1200" dirty="0">
                <a:solidFill>
                  <a:schemeClr val="tx1"/>
                </a:solidFill>
                <a:effectLst/>
                <a:latin typeface="+mn-lt"/>
                <a:ea typeface="+mn-ea"/>
                <a:cs typeface="+mn-cs"/>
              </a:rPr>
              <a:t>意思是真实标签</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soft </a:t>
            </a:r>
            <a:r>
              <a:rPr lang="zh-CN" altLang="en-US" sz="1200" b="0" i="0" kern="1200" dirty="0">
                <a:solidFill>
                  <a:schemeClr val="tx1"/>
                </a:solidFill>
                <a:effectLst/>
                <a:latin typeface="+mn-lt"/>
                <a:ea typeface="+mn-ea"/>
                <a:cs typeface="+mn-cs"/>
              </a:rPr>
              <a:t>意思是有</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cnn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预测的结果作为标签</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4DAA651-065A-4C45-80B9-FCB2EC6A477E}" type="slidenum">
              <a:rPr lang="zh-CN" altLang="en-US" smtClean="0"/>
              <a:pPr/>
              <a:t>20</a:t>
            </a:fld>
            <a:endParaRPr lang="zh-CN" altLang="en-US"/>
          </a:p>
        </p:txBody>
      </p:sp>
    </p:spTree>
    <p:extLst>
      <p:ext uri="{BB962C8B-B14F-4D97-AF65-F5344CB8AC3E}">
        <p14:creationId xmlns:p14="http://schemas.microsoft.com/office/powerpoint/2010/main" val="917574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循环</a:t>
            </a:r>
            <a:r>
              <a:rPr lang="zh-CN" altLang="en-US" dirty="0"/>
              <a:t>神经网络</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）作为深度</a:t>
            </a:r>
            <a:r>
              <a:rPr lang="zh-CN" altLang="en-US" dirty="0"/>
              <a:t>神经网络</a:t>
            </a:r>
            <a:r>
              <a:rPr lang="zh-CN" altLang="en-US" sz="1200" b="0" i="0" kern="1200" dirty="0">
                <a:solidFill>
                  <a:schemeClr val="tx1"/>
                </a:solidFill>
                <a:effectLst/>
                <a:latin typeface="+mn-lt"/>
                <a:ea typeface="+mn-ea"/>
                <a:cs typeface="+mn-cs"/>
              </a:rPr>
              <a:t>中的主要组成部分，它们在各种序列数据任务中有非常广泛的应用，特别是那些带有门控机制的变体，例如带有一个门控的 </a:t>
            </a:r>
            <a:r>
              <a:rPr lang="en-US" altLang="zh-CN" sz="1200" b="0" i="0" kern="1200" dirty="0">
                <a:solidFill>
                  <a:schemeClr val="tx1"/>
                </a:solidFill>
                <a:effectLst/>
                <a:latin typeface="+mn-lt"/>
                <a:ea typeface="+mn-ea"/>
                <a:cs typeface="+mn-cs"/>
              </a:rPr>
              <a:t>MGU</a:t>
            </a:r>
            <a:r>
              <a:rPr lang="zh-CN" altLang="en-US" sz="1200" b="0" i="0" kern="1200" dirty="0">
                <a:solidFill>
                  <a:schemeClr val="tx1"/>
                </a:solidFill>
                <a:effectLst/>
                <a:latin typeface="+mn-lt"/>
                <a:ea typeface="+mn-ea"/>
                <a:cs typeface="+mn-cs"/>
              </a:rPr>
              <a:t>、带有两个门控的 </a:t>
            </a:r>
            <a:r>
              <a:rPr lang="en-US" altLang="zh-CN" sz="1200" b="0" i="0" kern="1200" dirty="0">
                <a:solidFill>
                  <a:schemeClr val="tx1"/>
                </a:solidFill>
                <a:effectLst/>
                <a:latin typeface="+mn-lt"/>
                <a:ea typeface="+mn-ea"/>
                <a:cs typeface="+mn-cs"/>
              </a:rPr>
              <a:t>GRU </a:t>
            </a:r>
            <a:r>
              <a:rPr lang="zh-CN" altLang="en-US" sz="1200" b="0" i="0" kern="1200" dirty="0">
                <a:solidFill>
                  <a:schemeClr val="tx1"/>
                </a:solidFill>
                <a:effectLst/>
                <a:latin typeface="+mn-lt"/>
                <a:ea typeface="+mn-ea"/>
                <a:cs typeface="+mn-cs"/>
              </a:rPr>
              <a:t>和三个门控的 </a:t>
            </a:r>
            <a:r>
              <a:rPr lang="en-US" altLang="zh-CN" dirty="0"/>
              <a:t>LSTM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除了我们熟悉的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以外，还有另一种工具也能捕捉序列数据，即</a:t>
            </a:r>
            <a:r>
              <a:rPr lang="zh-CN" altLang="en-US" dirty="0"/>
              <a:t>有限状态机</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Finite State Automaton/FSA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由有限状态和状态之间的转换组成，它将从一个状态转换为另一个状态以响应外部序列输入。</a:t>
            </a: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的转换过程有点类似于 </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，因为它们都是一个一个接收序列中的输入元素，并在相应的状态间传递。与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不同的是，</a:t>
            </a: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的内部机制更容易被解释，因为我们更容易模拟它的过程。此外，</a:t>
            </a: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在状态间的转换具有物理意义，而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只有数值计算的意义。</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4DAA651-065A-4C45-80B9-FCB2EC6A477E}" type="slidenum">
              <a:rPr lang="zh-CN" altLang="en-US" smtClean="0"/>
              <a:pPr/>
              <a:t>21</a:t>
            </a:fld>
            <a:endParaRPr lang="zh-CN" altLang="en-US"/>
          </a:p>
        </p:txBody>
      </p:sp>
    </p:spTree>
    <p:extLst>
      <p:ext uri="{BB962C8B-B14F-4D97-AF65-F5344CB8AC3E}">
        <p14:creationId xmlns:p14="http://schemas.microsoft.com/office/powerpoint/2010/main" val="156993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基于</a:t>
            </a:r>
            <a:r>
              <a:rPr lang="zh-CN" altLang="en-US" sz="1200" b="0" i="0" kern="1200" dirty="0">
                <a:solidFill>
                  <a:schemeClr val="tx1"/>
                </a:solidFill>
                <a:effectLst/>
                <a:latin typeface="+mn-lt"/>
                <a:ea typeface="+mn-ea"/>
                <a:cs typeface="+mn-cs"/>
              </a:rPr>
              <a:t>光学相干断层扫描</a:t>
            </a:r>
            <a:r>
              <a:rPr lang="en-US" altLang="zh-CN" sz="1200" b="0" i="0" kern="1200" dirty="0">
                <a:solidFill>
                  <a:schemeClr val="tx1"/>
                </a:solidFill>
                <a:effectLst/>
                <a:latin typeface="+mn-lt"/>
                <a:ea typeface="+mn-ea"/>
                <a:cs typeface="+mn-cs"/>
              </a:rPr>
              <a:t>(OCT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Optical Coherence tomography)</a:t>
            </a:r>
            <a:r>
              <a:rPr lang="zh-CN" altLang="en-US" sz="1200" kern="1200" dirty="0">
                <a:solidFill>
                  <a:schemeClr val="tx1"/>
                </a:solidFill>
                <a:effectLst/>
                <a:latin typeface="+mn-lt"/>
                <a:ea typeface="+mn-ea"/>
                <a:cs typeface="+mn-cs"/>
              </a:rPr>
              <a:t>影像的多种眼科疾病诊断模型包括病灶感兴趣区域的分割（</a:t>
            </a:r>
            <a:r>
              <a:rPr lang="en-US" altLang="zh-CN" sz="1200" kern="1200" dirty="0">
                <a:solidFill>
                  <a:schemeClr val="tx1"/>
                </a:solidFill>
                <a:effectLst/>
                <a:latin typeface="+mn-lt"/>
                <a:ea typeface="+mn-ea"/>
                <a:cs typeface="+mn-cs"/>
              </a:rPr>
              <a:t>U-Net)</a:t>
            </a:r>
            <a:r>
              <a:rPr lang="zh-CN" altLang="en-US" sz="1200" kern="1200" dirty="0">
                <a:solidFill>
                  <a:schemeClr val="tx1"/>
                </a:solidFill>
                <a:effectLst/>
                <a:latin typeface="+mn-lt"/>
                <a:ea typeface="+mn-ea"/>
                <a:cs typeface="+mn-cs"/>
              </a:rPr>
              <a:t>和多种眼科疾病的分类两个过程。</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在不同的层次，模型可以给出不同的分类输出，如上图最右边所示。</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3906305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循环</a:t>
            </a:r>
            <a:r>
              <a:rPr lang="zh-CN" altLang="en-US" dirty="0"/>
              <a:t>神经网络</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）作为深度</a:t>
            </a:r>
            <a:r>
              <a:rPr lang="zh-CN" altLang="en-US" dirty="0"/>
              <a:t>神经网络</a:t>
            </a:r>
            <a:r>
              <a:rPr lang="zh-CN" altLang="en-US" sz="1200" b="0" i="0" kern="1200" dirty="0">
                <a:solidFill>
                  <a:schemeClr val="tx1"/>
                </a:solidFill>
                <a:effectLst/>
                <a:latin typeface="+mn-lt"/>
                <a:ea typeface="+mn-ea"/>
                <a:cs typeface="+mn-cs"/>
              </a:rPr>
              <a:t>中的主要组成部分，它们在各种序列数据任务中有非常广泛的应用，特别是那些带有门控机制的变体，例如带有一个门控的 </a:t>
            </a:r>
            <a:r>
              <a:rPr lang="en-US" altLang="zh-CN" sz="1200" b="0" i="0" kern="1200" dirty="0">
                <a:solidFill>
                  <a:schemeClr val="tx1"/>
                </a:solidFill>
                <a:effectLst/>
                <a:latin typeface="+mn-lt"/>
                <a:ea typeface="+mn-ea"/>
                <a:cs typeface="+mn-cs"/>
              </a:rPr>
              <a:t>MGU</a:t>
            </a:r>
            <a:r>
              <a:rPr lang="zh-CN" altLang="en-US" sz="1200" b="0" i="0" kern="1200" dirty="0">
                <a:solidFill>
                  <a:schemeClr val="tx1"/>
                </a:solidFill>
                <a:effectLst/>
                <a:latin typeface="+mn-lt"/>
                <a:ea typeface="+mn-ea"/>
                <a:cs typeface="+mn-cs"/>
              </a:rPr>
              <a:t>、带有两个门控的 </a:t>
            </a:r>
            <a:r>
              <a:rPr lang="en-US" altLang="zh-CN" sz="1200" b="0" i="0" kern="1200" dirty="0">
                <a:solidFill>
                  <a:schemeClr val="tx1"/>
                </a:solidFill>
                <a:effectLst/>
                <a:latin typeface="+mn-lt"/>
                <a:ea typeface="+mn-ea"/>
                <a:cs typeface="+mn-cs"/>
              </a:rPr>
              <a:t>GRU </a:t>
            </a:r>
            <a:r>
              <a:rPr lang="zh-CN" altLang="en-US" sz="1200" b="0" i="0" kern="1200" dirty="0">
                <a:solidFill>
                  <a:schemeClr val="tx1"/>
                </a:solidFill>
                <a:effectLst/>
                <a:latin typeface="+mn-lt"/>
                <a:ea typeface="+mn-ea"/>
                <a:cs typeface="+mn-cs"/>
              </a:rPr>
              <a:t>和三个门控的 </a:t>
            </a:r>
            <a:r>
              <a:rPr lang="en-US" altLang="zh-CN" dirty="0"/>
              <a:t>LSTM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除了我们熟悉的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以外，还有另一种工具也能捕捉序列数据，即</a:t>
            </a:r>
            <a:r>
              <a:rPr lang="zh-CN" altLang="en-US" dirty="0"/>
              <a:t>有限状态机</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Finite State Automaton/FSA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由有限状态和状态之间的转换组成，它将从一个状态转换为另一个状态以响应外部序列输入。</a:t>
            </a: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的转换过程有点类似于 </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，因为它们都是一个一个接收序列中的输入元素，并在相应的状态间传递。与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不同的是，</a:t>
            </a: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的内部机制更容易被解释，因为我们更容易模拟它的过程。此外，</a:t>
            </a: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在状态间的转换具有物理意义，而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只有数值计算的意义。</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4DAA651-065A-4C45-80B9-FCB2EC6A477E}" type="slidenum">
              <a:rPr lang="zh-CN" altLang="en-US" smtClean="0"/>
              <a:pPr/>
              <a:t>22</a:t>
            </a:fld>
            <a:endParaRPr lang="zh-CN" altLang="en-US"/>
          </a:p>
        </p:txBody>
      </p:sp>
    </p:spTree>
    <p:extLst>
      <p:ext uri="{BB962C8B-B14F-4D97-AF65-F5344CB8AC3E}">
        <p14:creationId xmlns:p14="http://schemas.microsoft.com/office/powerpoint/2010/main" val="1859719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循环</a:t>
            </a:r>
            <a:r>
              <a:rPr lang="zh-CN" altLang="en-US" dirty="0"/>
              <a:t>神经网络</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）作为深度</a:t>
            </a:r>
            <a:r>
              <a:rPr lang="zh-CN" altLang="en-US" dirty="0"/>
              <a:t>神经网络</a:t>
            </a:r>
            <a:r>
              <a:rPr lang="zh-CN" altLang="en-US" sz="1200" b="0" i="0" kern="1200" dirty="0">
                <a:solidFill>
                  <a:schemeClr val="tx1"/>
                </a:solidFill>
                <a:effectLst/>
                <a:latin typeface="+mn-lt"/>
                <a:ea typeface="+mn-ea"/>
                <a:cs typeface="+mn-cs"/>
              </a:rPr>
              <a:t>中的主要组成部分，它们在各种序列数据任务中有非常广泛的应用，特别是那些带有门控机制的变体，例如带有一个门控的 </a:t>
            </a:r>
            <a:r>
              <a:rPr lang="en-US" altLang="zh-CN" sz="1200" b="0" i="0" kern="1200" dirty="0">
                <a:solidFill>
                  <a:schemeClr val="tx1"/>
                </a:solidFill>
                <a:effectLst/>
                <a:latin typeface="+mn-lt"/>
                <a:ea typeface="+mn-ea"/>
                <a:cs typeface="+mn-cs"/>
              </a:rPr>
              <a:t>MGU</a:t>
            </a:r>
            <a:r>
              <a:rPr lang="zh-CN" altLang="en-US" sz="1200" b="0" i="0" kern="1200" dirty="0">
                <a:solidFill>
                  <a:schemeClr val="tx1"/>
                </a:solidFill>
                <a:effectLst/>
                <a:latin typeface="+mn-lt"/>
                <a:ea typeface="+mn-ea"/>
                <a:cs typeface="+mn-cs"/>
              </a:rPr>
              <a:t>、带有两个门控的 </a:t>
            </a:r>
            <a:r>
              <a:rPr lang="en-US" altLang="zh-CN" sz="1200" b="0" i="0" kern="1200" dirty="0">
                <a:solidFill>
                  <a:schemeClr val="tx1"/>
                </a:solidFill>
                <a:effectLst/>
                <a:latin typeface="+mn-lt"/>
                <a:ea typeface="+mn-ea"/>
                <a:cs typeface="+mn-cs"/>
              </a:rPr>
              <a:t>GRU </a:t>
            </a:r>
            <a:r>
              <a:rPr lang="zh-CN" altLang="en-US" sz="1200" b="0" i="0" kern="1200" dirty="0">
                <a:solidFill>
                  <a:schemeClr val="tx1"/>
                </a:solidFill>
                <a:effectLst/>
                <a:latin typeface="+mn-lt"/>
                <a:ea typeface="+mn-ea"/>
                <a:cs typeface="+mn-cs"/>
              </a:rPr>
              <a:t>和三个门控的 </a:t>
            </a:r>
            <a:r>
              <a:rPr lang="en-US" altLang="zh-CN" dirty="0"/>
              <a:t>LSTM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除了我们熟悉的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以外，还有另一种工具也能捕捉序列数据，即</a:t>
            </a:r>
            <a:r>
              <a:rPr lang="zh-CN" altLang="en-US" dirty="0"/>
              <a:t>有限状态机</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Finite State Automaton/FSA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由有限状态和状态之间的转换组成，它将从一个状态转换为另一个状态以响应外部序列输入。</a:t>
            </a: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的转换过程有点类似于 </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，因为它们都是一个一个接收序列中的输入元素，并在相应的状态间传递。与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不同的是，</a:t>
            </a: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的内部机制更容易被解释，因为我们更容易模拟它的过程。此外，</a:t>
            </a:r>
            <a:r>
              <a:rPr lang="en-US" altLang="zh-CN" sz="1200" b="0" i="0" kern="1200" dirty="0">
                <a:solidFill>
                  <a:schemeClr val="tx1"/>
                </a:solidFill>
                <a:effectLst/>
                <a:latin typeface="+mn-lt"/>
                <a:ea typeface="+mn-ea"/>
                <a:cs typeface="+mn-cs"/>
              </a:rPr>
              <a:t>FSA </a:t>
            </a:r>
            <a:r>
              <a:rPr lang="zh-CN" altLang="en-US" sz="1200" b="0" i="0" kern="1200" dirty="0">
                <a:solidFill>
                  <a:schemeClr val="tx1"/>
                </a:solidFill>
                <a:effectLst/>
                <a:latin typeface="+mn-lt"/>
                <a:ea typeface="+mn-ea"/>
                <a:cs typeface="+mn-cs"/>
              </a:rPr>
              <a:t>在状态间的转换具有物理意义，而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只有数值计算的意义。</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04DAA651-065A-4C45-80B9-FCB2EC6A477E}" type="slidenum">
              <a:rPr lang="zh-CN" altLang="en-US" smtClean="0"/>
              <a:pPr/>
              <a:t>23</a:t>
            </a:fld>
            <a:endParaRPr lang="zh-CN" altLang="en-US"/>
          </a:p>
        </p:txBody>
      </p:sp>
    </p:spTree>
    <p:extLst>
      <p:ext uri="{BB962C8B-B14F-4D97-AF65-F5344CB8AC3E}">
        <p14:creationId xmlns:p14="http://schemas.microsoft.com/office/powerpoint/2010/main" val="210766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63513" y="147638"/>
            <a:ext cx="6772275" cy="5078412"/>
          </a:xfrm>
        </p:spPr>
      </p:sp>
      <p:sp>
        <p:nvSpPr>
          <p:cNvPr id="3" name="备注占位符 2"/>
          <p:cNvSpPr>
            <a:spLocks noGrp="1"/>
          </p:cNvSpPr>
          <p:nvPr>
            <p:ph type="body" idx="1"/>
          </p:nvPr>
        </p:nvSpPr>
        <p:spPr/>
        <p:txBody>
          <a:bodyPr/>
          <a:lstStyle/>
          <a:p>
            <a:r>
              <a:rPr kumimoji="1" lang="zh-CN" altLang="en-US" dirty="0"/>
              <a:t>谢谢！</a:t>
            </a:r>
          </a:p>
        </p:txBody>
      </p:sp>
      <p:sp>
        <p:nvSpPr>
          <p:cNvPr id="4" name="幻灯片编号占位符 3"/>
          <p:cNvSpPr>
            <a:spLocks noGrp="1"/>
          </p:cNvSpPr>
          <p:nvPr>
            <p:ph type="sldNum" sz="quarter" idx="10"/>
          </p:nvPr>
        </p:nvSpPr>
        <p:spPr/>
        <p:txBody>
          <a:bodyPr/>
          <a:lstStyle/>
          <a:p>
            <a:fld id="{DDE2C73A-F602-4DA0-BBC7-FDB89CD066D1}" type="slidenum">
              <a:rPr lang="zh-CN" altLang="en-US" smtClean="0"/>
              <a:pPr/>
              <a:t>25</a:t>
            </a:fld>
            <a:endParaRPr lang="zh-CN" altLang="en-US"/>
          </a:p>
        </p:txBody>
      </p:sp>
    </p:spTree>
    <p:extLst>
      <p:ext uri="{BB962C8B-B14F-4D97-AF65-F5344CB8AC3E}">
        <p14:creationId xmlns:p14="http://schemas.microsoft.com/office/powerpoint/2010/main" val="1695371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3548154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3386067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图像标注示例和</a:t>
            </a:r>
            <a:r>
              <a:rPr lang="en-US" altLang="zh-CN" dirty="0"/>
              <a:t>visual</a:t>
            </a:r>
            <a:r>
              <a:rPr lang="en-US" altLang="zh-CN" baseline="0" dirty="0"/>
              <a:t> genome</a:t>
            </a:r>
            <a:r>
              <a:rPr lang="zh-CN" altLang="en-US" baseline="0" dirty="0"/>
              <a:t>整体诊断流程</a:t>
            </a:r>
            <a:endParaRPr lang="zh-CN" altLang="en-US" dirty="0"/>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301293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图像标注示例和</a:t>
            </a:r>
            <a:r>
              <a:rPr lang="en-US" altLang="zh-CN" dirty="0"/>
              <a:t>visual</a:t>
            </a:r>
            <a:r>
              <a:rPr lang="en-US" altLang="zh-CN" baseline="0" dirty="0"/>
              <a:t> genome</a:t>
            </a:r>
            <a:r>
              <a:rPr lang="zh-CN" altLang="en-US" baseline="0" dirty="0"/>
              <a:t>整体诊断流程</a:t>
            </a:r>
            <a:endParaRPr lang="zh-CN" altLang="en-US" dirty="0"/>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694508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第一和第二阶段结果；</a:t>
            </a:r>
            <a:endParaRPr lang="en-US" altLang="zh-CN" dirty="0"/>
          </a:p>
          <a:p>
            <a:r>
              <a:rPr lang="en-US" altLang="zh-CN" dirty="0"/>
              <a:t>2. </a:t>
            </a:r>
            <a:r>
              <a:rPr lang="zh-CN" altLang="en-US" dirty="0"/>
              <a:t>第一阶段的分类准确率和混淆矩阵；</a:t>
            </a:r>
            <a:endParaRPr lang="en-US" altLang="zh-CN" dirty="0"/>
          </a:p>
          <a:p>
            <a:r>
              <a:rPr lang="en-US" altLang="zh-CN" dirty="0"/>
              <a:t>3. </a:t>
            </a:r>
            <a:r>
              <a:rPr lang="zh-CN" altLang="en-US" dirty="0"/>
              <a:t>第二阶段的目标检测准确率</a:t>
            </a:r>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1130363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zh-CN" altLang="en-US" dirty="0"/>
              <a:t>第三和第四阶段测试结果，多个二分类问题和多分类问题；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en-US" dirty="0"/>
              <a:t>二分类问题的分类准确率，敏感度，特异性，</a:t>
            </a:r>
            <a:r>
              <a:rPr lang="en-US" altLang="zh-CN" dirty="0"/>
              <a:t>ROC</a:t>
            </a:r>
            <a:r>
              <a:rPr lang="zh-CN" altLang="en-US" dirty="0"/>
              <a:t>，</a:t>
            </a:r>
            <a:r>
              <a:rPr lang="en-US" altLang="zh-CN" dirty="0"/>
              <a:t>PR</a:t>
            </a:r>
            <a:r>
              <a:rPr lang="zh-CN" altLang="en-US" dirty="0"/>
              <a:t>曲线</a:t>
            </a:r>
          </a:p>
          <a:p>
            <a:r>
              <a:rPr lang="en-US" altLang="zh-CN" dirty="0"/>
              <a:t>3. </a:t>
            </a:r>
            <a:r>
              <a:rPr lang="zh-CN" altLang="en-US" dirty="0"/>
              <a:t>多分类的混淆矩阵和准确率</a:t>
            </a: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63665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sz="1200" kern="1200" dirty="0">
                <a:solidFill>
                  <a:schemeClr val="tx1"/>
                </a:solidFill>
                <a:effectLst/>
                <a:latin typeface="+mn-lt"/>
                <a:ea typeface="+mn-ea"/>
                <a:cs typeface="+mn-cs"/>
              </a:rPr>
              <a:t>迁移学习是医疗小样本数据处理的一种行之有效的方法；</a:t>
            </a:r>
            <a:endParaRPr lang="en-US" altLang="zh-CN" sz="1200" kern="1200" dirty="0">
              <a:solidFill>
                <a:schemeClr val="tx1"/>
              </a:solidFill>
              <a:effectLst/>
              <a:latin typeface="+mn-lt"/>
              <a:ea typeface="+mn-ea"/>
              <a:cs typeface="+mn-cs"/>
            </a:endParaRPr>
          </a:p>
          <a:p>
            <a:pPr marL="228600" indent="-228600">
              <a:buAutoNum type="arabicPeriod"/>
            </a:pPr>
            <a:r>
              <a:rPr lang="zh-CN" altLang="en-US" sz="1200" kern="1200" dirty="0">
                <a:solidFill>
                  <a:schemeClr val="tx1"/>
                </a:solidFill>
                <a:effectLst/>
                <a:latin typeface="+mn-lt"/>
                <a:ea typeface="+mn-ea"/>
                <a:cs typeface="+mn-cs"/>
              </a:rPr>
              <a:t>具体地，在眼科影像上，如上图所示，通常在</a:t>
            </a:r>
            <a:r>
              <a:rPr lang="en-US" altLang="zh-CN" sz="1200" kern="1200" dirty="0">
                <a:solidFill>
                  <a:schemeClr val="tx1"/>
                </a:solidFill>
                <a:effectLst/>
                <a:latin typeface="+mn-lt"/>
                <a:ea typeface="+mn-ea"/>
                <a:cs typeface="+mn-cs"/>
              </a:rPr>
              <a:t>IMAGENET</a:t>
            </a:r>
            <a:r>
              <a:rPr lang="zh-CN" altLang="en-US" sz="1200" kern="1200" dirty="0">
                <a:solidFill>
                  <a:schemeClr val="tx1"/>
                </a:solidFill>
                <a:effectLst/>
                <a:latin typeface="+mn-lt"/>
                <a:ea typeface="+mn-ea"/>
                <a:cs typeface="+mn-cs"/>
              </a:rPr>
              <a:t>大规模数据上先进行预训练，然后在眼科影像上进行迁移学习；</a:t>
            </a:r>
            <a:endParaRPr lang="en-US" altLang="zh-CN" sz="1200" kern="1200" dirty="0">
              <a:solidFill>
                <a:schemeClr val="tx1"/>
              </a:solidFill>
              <a:effectLst/>
              <a:latin typeface="+mn-lt"/>
              <a:ea typeface="+mn-ea"/>
              <a:cs typeface="+mn-cs"/>
            </a:endParaRPr>
          </a:p>
          <a:p>
            <a:pPr marL="228600" indent="-228600">
              <a:buAutoNum type="arabicPeriod"/>
            </a:pPr>
            <a:r>
              <a:rPr lang="zh-CN" altLang="en-US" sz="1200" kern="1200" dirty="0">
                <a:solidFill>
                  <a:schemeClr val="tx1"/>
                </a:solidFill>
                <a:effectLst/>
                <a:latin typeface="+mn-lt"/>
                <a:ea typeface="+mn-ea"/>
                <a:cs typeface="+mn-cs"/>
              </a:rPr>
              <a:t>针对不同的问题，输入不同的眼科影像，调整输出神经元的个数，复制前面特征提取层的参数，微调最后全连接层的参数。</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3A5ECDF-9975-4F46-82AC-DDD28F0F91DB}"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1009090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0" y="1100526"/>
            <a:ext cx="9144000" cy="124835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0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defRPr>
            </a:lvl1pPr>
          </a:lstStyle>
          <a:p>
            <a:pPr lvl="0"/>
            <a:r>
              <a:rPr lang="zh-CN" altLang="en-US" noProof="0" dirty="0"/>
              <a:t>　单击此处编辑母版标题样式</a:t>
            </a:r>
            <a:endParaRPr lang="en-US" altLang="zh-CN" noProof="0" dirty="0"/>
          </a:p>
        </p:txBody>
      </p:sp>
      <p:sp>
        <p:nvSpPr>
          <p:cNvPr id="12" name="内容占位符 11"/>
          <p:cNvSpPr>
            <a:spLocks noGrp="1"/>
          </p:cNvSpPr>
          <p:nvPr>
            <p:ph sz="quarter" idx="10"/>
          </p:nvPr>
        </p:nvSpPr>
        <p:spPr>
          <a:xfrm>
            <a:off x="467545" y="2924944"/>
            <a:ext cx="8223448" cy="2808312"/>
          </a:xfrm>
        </p:spPr>
        <p:txBody>
          <a:bodyPr/>
          <a:lstStyle>
            <a:lvl1pPr marL="0" indent="0">
              <a:buNone/>
              <a:defRPr/>
            </a:lvl1pPr>
          </a:lstStyle>
          <a:p>
            <a:pPr lvl="0"/>
            <a:endParaRPr lang="zh-CN" altLang="en-US" dirty="0"/>
          </a:p>
        </p:txBody>
      </p:sp>
      <p:sp>
        <p:nvSpPr>
          <p:cNvPr id="16" name="页脚占位符 15"/>
          <p:cNvSpPr>
            <a:spLocks noGrp="1"/>
          </p:cNvSpPr>
          <p:nvPr>
            <p:ph type="ftr" sz="quarter" idx="11"/>
          </p:nvPr>
        </p:nvSpPr>
        <p:spPr/>
        <p:txBody>
          <a:bodyPr/>
          <a:lstStyle/>
          <a:p>
            <a:fld id="{5349E4AE-E07B-4C9D-99E4-4F6531ADABF7}"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4068358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2" name="标题 1"/>
          <p:cNvSpPr>
            <a:spLocks noGrp="1"/>
          </p:cNvSpPr>
          <p:nvPr>
            <p:ph type="title"/>
          </p:nvPr>
        </p:nvSpPr>
        <p:spPr>
          <a:xfrm>
            <a:off x="611560" y="629443"/>
            <a:ext cx="7992888" cy="487363"/>
          </a:xfrm>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F728BCB5-CC68-4D0D-ABB3-F5A54071393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4108189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BE8B25AD-53E8-471F-92FA-844B46745430}" type="slidenum">
              <a:rPr lang="zh-CN" altLang="en-US" smtClean="0">
                <a:solidFill>
                  <a:srgbClr val="000000">
                    <a:tint val="75000"/>
                  </a:srgbClr>
                </a:solidFill>
              </a:rPr>
              <a:pPr/>
              <a:t>‹#›</a:t>
            </a:fld>
            <a:endParaRPr lang="zh-CN" altLang="en-US" dirty="0">
              <a:solidFill>
                <a:srgbClr val="000000">
                  <a:tint val="75000"/>
                </a:srgbClr>
              </a:solidFill>
            </a:endParaRPr>
          </a:p>
        </p:txBody>
      </p:sp>
      <p:sp>
        <p:nvSpPr>
          <p:cNvPr id="9" name="文本占位符 10"/>
          <p:cNvSpPr>
            <a:spLocks noGrp="1"/>
          </p:cNvSpPr>
          <p:nvPr>
            <p:ph type="body" sz="quarter" idx="11"/>
          </p:nvPr>
        </p:nvSpPr>
        <p:spPr>
          <a:xfrm>
            <a:off x="611560" y="116087"/>
            <a:ext cx="6630565" cy="370385"/>
          </a:xfrm>
        </p:spPr>
        <p:txBody>
          <a:bodyPr anchor="ctr"/>
          <a:lstStyle>
            <a:lvl1pPr>
              <a:defRPr sz="2000" b="1">
                <a:solidFill>
                  <a:schemeClr val="bg2">
                    <a:lumMod val="50000"/>
                  </a:schemeClr>
                </a:solidFill>
                <a:effectLst/>
                <a:latin typeface="微软雅黑" panose="020B0503020204020204" pitchFamily="34" charset="-122"/>
                <a:ea typeface="微软雅黑" panose="020B0503020204020204" pitchFamily="34" charset="-122"/>
              </a:defRPr>
            </a:lvl1pPr>
          </a:lstStyle>
          <a:p>
            <a:pPr lvl="0"/>
            <a:endParaRPr lang="zh-CN" altLang="en-US" dirty="0"/>
          </a:p>
        </p:txBody>
      </p:sp>
    </p:spTree>
    <p:extLst>
      <p:ext uri="{BB962C8B-B14F-4D97-AF65-F5344CB8AC3E}">
        <p14:creationId xmlns:p14="http://schemas.microsoft.com/office/powerpoint/2010/main" val="4047797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空白模板">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a:lvl1pPr>
          </a:lstStyle>
          <a:p>
            <a:pPr eaLnBrk="1" hangingPunct="1"/>
            <a:fld id="{924B8734-4686-4671-A5CD-59DA0C7DABBF}" type="slidenum">
              <a:rPr lang="zh-CN" altLang="en-US" smtClean="0">
                <a:solidFill>
                  <a:srgbClr val="000000">
                    <a:tint val="75000"/>
                  </a:srgbClr>
                </a:solidFill>
              </a:rPr>
              <a:pPr eaLnBrk="1" hangingPunct="1"/>
              <a:t>‹#›</a:t>
            </a:fld>
            <a:endParaRPr lang="zh-CN" altLang="en-US" dirty="0">
              <a:solidFill>
                <a:srgbClr val="000000">
                  <a:tint val="75000"/>
                </a:srgbClr>
              </a:solidFill>
            </a:endParaRPr>
          </a:p>
        </p:txBody>
      </p:sp>
    </p:spTree>
    <p:extLst>
      <p:ext uri="{BB962C8B-B14F-4D97-AF65-F5344CB8AC3E}">
        <p14:creationId xmlns:p14="http://schemas.microsoft.com/office/powerpoint/2010/main" val="3366378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85123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80453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8866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08541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75462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0250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9000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2" name="标题 1"/>
          <p:cNvSpPr>
            <a:spLocks noGrp="1"/>
          </p:cNvSpPr>
          <p:nvPr>
            <p:ph type="title"/>
          </p:nvPr>
        </p:nvSpPr>
        <p:spPr>
          <a:xfrm>
            <a:off x="611560" y="629443"/>
            <a:ext cx="7992888" cy="487363"/>
          </a:xfrm>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F728BCB5-CC68-4D0D-ABB3-F5A54071393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31130942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53854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90973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03363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05016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6743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0" y="1100526"/>
            <a:ext cx="9144000" cy="124835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0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defRPr>
            </a:lvl1pPr>
          </a:lstStyle>
          <a:p>
            <a:pPr lvl="0"/>
            <a:r>
              <a:rPr lang="zh-CN" altLang="en-US" noProof="0" dirty="0"/>
              <a:t>　单击此处编辑母版标题样式</a:t>
            </a:r>
            <a:endParaRPr lang="en-US" altLang="zh-CN" noProof="0" dirty="0"/>
          </a:p>
        </p:txBody>
      </p:sp>
      <p:sp>
        <p:nvSpPr>
          <p:cNvPr id="12" name="内容占位符 11"/>
          <p:cNvSpPr>
            <a:spLocks noGrp="1"/>
          </p:cNvSpPr>
          <p:nvPr>
            <p:ph sz="quarter" idx="10"/>
          </p:nvPr>
        </p:nvSpPr>
        <p:spPr>
          <a:xfrm>
            <a:off x="467545" y="2924944"/>
            <a:ext cx="8223448" cy="2808312"/>
          </a:xfrm>
        </p:spPr>
        <p:txBody>
          <a:bodyPr/>
          <a:lstStyle>
            <a:lvl1pPr marL="0" indent="0">
              <a:buNone/>
              <a:defRPr/>
            </a:lvl1pPr>
          </a:lstStyle>
          <a:p>
            <a:pPr lvl="0"/>
            <a:endParaRPr lang="zh-CN" altLang="en-US" dirty="0"/>
          </a:p>
        </p:txBody>
      </p:sp>
      <p:sp>
        <p:nvSpPr>
          <p:cNvPr id="16" name="页脚占位符 15"/>
          <p:cNvSpPr>
            <a:spLocks noGrp="1"/>
          </p:cNvSpPr>
          <p:nvPr>
            <p:ph type="ftr" sz="quarter" idx="11"/>
          </p:nvPr>
        </p:nvSpPr>
        <p:spPr/>
        <p:txBody>
          <a:bodyPr/>
          <a:lstStyle/>
          <a:p>
            <a:fld id="{5349E4AE-E07B-4C9D-99E4-4F6531ADABF7}"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4508642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2" name="标题 1"/>
          <p:cNvSpPr>
            <a:spLocks noGrp="1"/>
          </p:cNvSpPr>
          <p:nvPr>
            <p:ph type="title"/>
          </p:nvPr>
        </p:nvSpPr>
        <p:spPr>
          <a:xfrm>
            <a:off x="611560" y="629443"/>
            <a:ext cx="7992888" cy="487363"/>
          </a:xfrm>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F728BCB5-CC68-4D0D-ABB3-F5A54071393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2189372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BE8B25AD-53E8-471F-92FA-844B46745430}" type="slidenum">
              <a:rPr lang="zh-CN" altLang="en-US" smtClean="0">
                <a:solidFill>
                  <a:srgbClr val="000000">
                    <a:tint val="75000"/>
                  </a:srgbClr>
                </a:solidFill>
              </a:rPr>
              <a:pPr/>
              <a:t>‹#›</a:t>
            </a:fld>
            <a:endParaRPr lang="zh-CN" altLang="en-US" dirty="0">
              <a:solidFill>
                <a:srgbClr val="000000">
                  <a:tint val="75000"/>
                </a:srgbClr>
              </a:solidFill>
            </a:endParaRPr>
          </a:p>
        </p:txBody>
      </p:sp>
      <p:sp>
        <p:nvSpPr>
          <p:cNvPr id="9" name="文本占位符 10"/>
          <p:cNvSpPr>
            <a:spLocks noGrp="1"/>
          </p:cNvSpPr>
          <p:nvPr>
            <p:ph type="body" sz="quarter" idx="11"/>
          </p:nvPr>
        </p:nvSpPr>
        <p:spPr>
          <a:xfrm>
            <a:off x="611560" y="116087"/>
            <a:ext cx="6630565" cy="370385"/>
          </a:xfrm>
        </p:spPr>
        <p:txBody>
          <a:bodyPr anchor="ctr"/>
          <a:lstStyle>
            <a:lvl1pPr>
              <a:defRPr sz="2000" b="1">
                <a:solidFill>
                  <a:schemeClr val="bg2">
                    <a:lumMod val="50000"/>
                  </a:schemeClr>
                </a:solidFill>
                <a:effectLst/>
                <a:latin typeface="微软雅黑" panose="020B0503020204020204" pitchFamily="34" charset="-122"/>
                <a:ea typeface="微软雅黑" panose="020B0503020204020204" pitchFamily="34" charset="-122"/>
              </a:defRPr>
            </a:lvl1pPr>
          </a:lstStyle>
          <a:p>
            <a:pPr lvl="0"/>
            <a:endParaRPr lang="zh-CN" altLang="en-US" dirty="0"/>
          </a:p>
        </p:txBody>
      </p:sp>
    </p:spTree>
    <p:extLst>
      <p:ext uri="{BB962C8B-B14F-4D97-AF65-F5344CB8AC3E}">
        <p14:creationId xmlns:p14="http://schemas.microsoft.com/office/powerpoint/2010/main" val="256503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空白模板">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a:lvl1pPr>
          </a:lstStyle>
          <a:p>
            <a:fld id="{924B8734-4686-4671-A5CD-59DA0C7DABBF}"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9427637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0" y="1100526"/>
            <a:ext cx="9144000" cy="124835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0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defRPr>
            </a:lvl1pPr>
          </a:lstStyle>
          <a:p>
            <a:pPr lvl="0"/>
            <a:r>
              <a:rPr lang="zh-CN" altLang="en-US" noProof="0" dirty="0"/>
              <a:t>　单击此处编辑母版标题样式</a:t>
            </a:r>
            <a:endParaRPr lang="en-US" altLang="zh-CN" noProof="0" dirty="0"/>
          </a:p>
        </p:txBody>
      </p:sp>
      <p:sp>
        <p:nvSpPr>
          <p:cNvPr id="12" name="内容占位符 11"/>
          <p:cNvSpPr>
            <a:spLocks noGrp="1"/>
          </p:cNvSpPr>
          <p:nvPr>
            <p:ph sz="quarter" idx="10"/>
          </p:nvPr>
        </p:nvSpPr>
        <p:spPr>
          <a:xfrm>
            <a:off x="467545" y="2924944"/>
            <a:ext cx="8223448" cy="2808312"/>
          </a:xfrm>
        </p:spPr>
        <p:txBody>
          <a:bodyPr/>
          <a:lstStyle>
            <a:lvl1pPr marL="0" indent="0">
              <a:buNone/>
              <a:defRPr/>
            </a:lvl1pPr>
          </a:lstStyle>
          <a:p>
            <a:pPr lvl="0"/>
            <a:endParaRPr lang="zh-CN" altLang="en-US" dirty="0"/>
          </a:p>
        </p:txBody>
      </p:sp>
      <p:sp>
        <p:nvSpPr>
          <p:cNvPr id="16" name="页脚占位符 15"/>
          <p:cNvSpPr>
            <a:spLocks noGrp="1"/>
          </p:cNvSpPr>
          <p:nvPr>
            <p:ph type="ftr" sz="quarter" idx="11"/>
          </p:nvPr>
        </p:nvSpPr>
        <p:spPr/>
        <p:txBody>
          <a:bodyPr/>
          <a:lstStyle/>
          <a:p>
            <a:fld id="{5349E4AE-E07B-4C9D-99E4-4F6531ADABF7}"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3390043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BE8B25AD-53E8-471F-92FA-844B46745430}" type="slidenum">
              <a:rPr lang="zh-CN" altLang="en-US" smtClean="0">
                <a:solidFill>
                  <a:srgbClr val="000000">
                    <a:tint val="75000"/>
                  </a:srgbClr>
                </a:solidFill>
              </a:rPr>
              <a:pPr/>
              <a:t>‹#›</a:t>
            </a:fld>
            <a:endParaRPr lang="zh-CN" altLang="en-US" dirty="0">
              <a:solidFill>
                <a:srgbClr val="000000">
                  <a:tint val="75000"/>
                </a:srgbClr>
              </a:solidFill>
            </a:endParaRPr>
          </a:p>
        </p:txBody>
      </p:sp>
      <p:sp>
        <p:nvSpPr>
          <p:cNvPr id="9" name="文本占位符 10"/>
          <p:cNvSpPr>
            <a:spLocks noGrp="1"/>
          </p:cNvSpPr>
          <p:nvPr>
            <p:ph type="body" sz="quarter" idx="11"/>
          </p:nvPr>
        </p:nvSpPr>
        <p:spPr>
          <a:xfrm>
            <a:off x="611560" y="116087"/>
            <a:ext cx="6630565" cy="370385"/>
          </a:xfrm>
        </p:spPr>
        <p:txBody>
          <a:bodyPr anchor="ctr"/>
          <a:lstStyle>
            <a:lvl1pPr>
              <a:defRPr sz="2000" b="1">
                <a:solidFill>
                  <a:schemeClr val="bg2">
                    <a:lumMod val="50000"/>
                  </a:schemeClr>
                </a:solidFill>
                <a:effectLst/>
                <a:latin typeface="微软雅黑" panose="020B0503020204020204" pitchFamily="34" charset="-122"/>
                <a:ea typeface="微软雅黑" panose="020B0503020204020204" pitchFamily="34" charset="-122"/>
              </a:defRPr>
            </a:lvl1pPr>
          </a:lstStyle>
          <a:p>
            <a:pPr lvl="0"/>
            <a:endParaRPr lang="zh-CN" altLang="en-US" dirty="0"/>
          </a:p>
        </p:txBody>
      </p:sp>
    </p:spTree>
    <p:extLst>
      <p:ext uri="{BB962C8B-B14F-4D97-AF65-F5344CB8AC3E}">
        <p14:creationId xmlns:p14="http://schemas.microsoft.com/office/powerpoint/2010/main" val="34140571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2" name="标题 1"/>
          <p:cNvSpPr>
            <a:spLocks noGrp="1"/>
          </p:cNvSpPr>
          <p:nvPr>
            <p:ph type="title"/>
          </p:nvPr>
        </p:nvSpPr>
        <p:spPr>
          <a:xfrm>
            <a:off x="611560" y="629443"/>
            <a:ext cx="7992888" cy="487363"/>
          </a:xfrm>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F728BCB5-CC68-4D0D-ABB3-F5A54071393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13095926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BE8B25AD-53E8-471F-92FA-844B46745430}" type="slidenum">
              <a:rPr lang="zh-CN" altLang="en-US" smtClean="0">
                <a:solidFill>
                  <a:srgbClr val="000000">
                    <a:tint val="75000"/>
                  </a:srgbClr>
                </a:solidFill>
              </a:rPr>
              <a:pPr/>
              <a:t>‹#›</a:t>
            </a:fld>
            <a:endParaRPr lang="zh-CN" altLang="en-US" dirty="0">
              <a:solidFill>
                <a:srgbClr val="000000">
                  <a:tint val="75000"/>
                </a:srgbClr>
              </a:solidFill>
            </a:endParaRPr>
          </a:p>
        </p:txBody>
      </p:sp>
      <p:sp>
        <p:nvSpPr>
          <p:cNvPr id="9" name="文本占位符 10"/>
          <p:cNvSpPr>
            <a:spLocks noGrp="1"/>
          </p:cNvSpPr>
          <p:nvPr>
            <p:ph type="body" sz="quarter" idx="11"/>
          </p:nvPr>
        </p:nvSpPr>
        <p:spPr>
          <a:xfrm>
            <a:off x="611560" y="116087"/>
            <a:ext cx="6630565" cy="370385"/>
          </a:xfrm>
        </p:spPr>
        <p:txBody>
          <a:bodyPr anchor="ctr"/>
          <a:lstStyle>
            <a:lvl1pPr>
              <a:defRPr sz="2000" b="1">
                <a:solidFill>
                  <a:schemeClr val="bg2">
                    <a:lumMod val="50000"/>
                  </a:schemeClr>
                </a:solidFill>
                <a:effectLst/>
                <a:latin typeface="微软雅黑" panose="020B0503020204020204" pitchFamily="34" charset="-122"/>
                <a:ea typeface="微软雅黑" panose="020B0503020204020204" pitchFamily="34" charset="-122"/>
              </a:defRPr>
            </a:lvl1pPr>
          </a:lstStyle>
          <a:p>
            <a:pPr lvl="0"/>
            <a:endParaRPr lang="zh-CN" altLang="en-US" dirty="0"/>
          </a:p>
        </p:txBody>
      </p:sp>
    </p:spTree>
    <p:extLst>
      <p:ext uri="{BB962C8B-B14F-4D97-AF65-F5344CB8AC3E}">
        <p14:creationId xmlns:p14="http://schemas.microsoft.com/office/powerpoint/2010/main" val="37215683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空白模板">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a:lvl1pPr>
          </a:lstStyle>
          <a:p>
            <a:fld id="{924B8734-4686-4671-A5CD-59DA0C7DABBF}"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23389005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0" y="1100526"/>
            <a:ext cx="9144000" cy="124835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0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defRPr>
            </a:lvl1pPr>
          </a:lstStyle>
          <a:p>
            <a:pPr lvl="0"/>
            <a:r>
              <a:rPr lang="zh-CN" altLang="en-US" noProof="0" dirty="0"/>
              <a:t>　单击此处编辑母版标题样式</a:t>
            </a:r>
            <a:endParaRPr lang="en-US" altLang="zh-CN" noProof="0" dirty="0"/>
          </a:p>
        </p:txBody>
      </p:sp>
      <p:sp>
        <p:nvSpPr>
          <p:cNvPr id="12" name="内容占位符 11"/>
          <p:cNvSpPr>
            <a:spLocks noGrp="1"/>
          </p:cNvSpPr>
          <p:nvPr>
            <p:ph sz="quarter" idx="10"/>
          </p:nvPr>
        </p:nvSpPr>
        <p:spPr>
          <a:xfrm>
            <a:off x="467545" y="2924944"/>
            <a:ext cx="8223448" cy="2808312"/>
          </a:xfrm>
        </p:spPr>
        <p:txBody>
          <a:bodyPr/>
          <a:lstStyle>
            <a:lvl1pPr marL="0" indent="0">
              <a:buNone/>
              <a:defRPr/>
            </a:lvl1pPr>
          </a:lstStyle>
          <a:p>
            <a:pPr lvl="0"/>
            <a:endParaRPr lang="zh-CN" altLang="en-US" dirty="0"/>
          </a:p>
        </p:txBody>
      </p:sp>
      <p:sp>
        <p:nvSpPr>
          <p:cNvPr id="16" name="页脚占位符 15"/>
          <p:cNvSpPr>
            <a:spLocks noGrp="1"/>
          </p:cNvSpPr>
          <p:nvPr>
            <p:ph type="ftr" sz="quarter" idx="11"/>
          </p:nvPr>
        </p:nvSpPr>
        <p:spPr/>
        <p:txBody>
          <a:bodyPr/>
          <a:lstStyle/>
          <a:p>
            <a:fld id="{5349E4AE-E07B-4C9D-99E4-4F6531ADABF7}"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1775231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2" name="标题 1"/>
          <p:cNvSpPr>
            <a:spLocks noGrp="1"/>
          </p:cNvSpPr>
          <p:nvPr>
            <p:ph type="title"/>
          </p:nvPr>
        </p:nvSpPr>
        <p:spPr>
          <a:xfrm>
            <a:off x="611560" y="629443"/>
            <a:ext cx="7992888" cy="487363"/>
          </a:xfrm>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F728BCB5-CC68-4D0D-ABB3-F5A54071393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4135379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BE8B25AD-53E8-471F-92FA-844B46745430}" type="slidenum">
              <a:rPr lang="zh-CN" altLang="en-US" smtClean="0">
                <a:solidFill>
                  <a:srgbClr val="000000">
                    <a:tint val="75000"/>
                  </a:srgbClr>
                </a:solidFill>
              </a:rPr>
              <a:pPr/>
              <a:t>‹#›</a:t>
            </a:fld>
            <a:endParaRPr lang="zh-CN" altLang="en-US" dirty="0">
              <a:solidFill>
                <a:srgbClr val="000000">
                  <a:tint val="75000"/>
                </a:srgbClr>
              </a:solidFill>
            </a:endParaRPr>
          </a:p>
        </p:txBody>
      </p:sp>
      <p:sp>
        <p:nvSpPr>
          <p:cNvPr id="9" name="文本占位符 10"/>
          <p:cNvSpPr>
            <a:spLocks noGrp="1"/>
          </p:cNvSpPr>
          <p:nvPr>
            <p:ph type="body" sz="quarter" idx="11"/>
          </p:nvPr>
        </p:nvSpPr>
        <p:spPr>
          <a:xfrm>
            <a:off x="611560" y="116087"/>
            <a:ext cx="6630565" cy="370385"/>
          </a:xfrm>
        </p:spPr>
        <p:txBody>
          <a:bodyPr anchor="ctr"/>
          <a:lstStyle>
            <a:lvl1pPr>
              <a:defRPr sz="2000" b="1">
                <a:solidFill>
                  <a:schemeClr val="bg2">
                    <a:lumMod val="50000"/>
                  </a:schemeClr>
                </a:solidFill>
                <a:effectLst/>
                <a:latin typeface="微软雅黑" panose="020B0503020204020204" pitchFamily="34" charset="-122"/>
                <a:ea typeface="微软雅黑" panose="020B0503020204020204" pitchFamily="34" charset="-122"/>
              </a:defRPr>
            </a:lvl1pPr>
          </a:lstStyle>
          <a:p>
            <a:pPr lvl="0"/>
            <a:endParaRPr lang="zh-CN" altLang="en-US" dirty="0"/>
          </a:p>
        </p:txBody>
      </p:sp>
    </p:spTree>
    <p:extLst>
      <p:ext uri="{BB962C8B-B14F-4D97-AF65-F5344CB8AC3E}">
        <p14:creationId xmlns:p14="http://schemas.microsoft.com/office/powerpoint/2010/main" val="23290582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空白模板">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a:lvl1pPr>
          </a:lstStyle>
          <a:p>
            <a:pPr eaLnBrk="1" hangingPunct="1"/>
            <a:fld id="{924B8734-4686-4671-A5CD-59DA0C7DABBF}" type="slidenum">
              <a:rPr lang="zh-CN" altLang="en-US" smtClean="0">
                <a:solidFill>
                  <a:srgbClr val="000000">
                    <a:tint val="75000"/>
                  </a:srgbClr>
                </a:solidFill>
              </a:rPr>
              <a:pPr eaLnBrk="1" hangingPunct="1"/>
              <a:t>‹#›</a:t>
            </a:fld>
            <a:endParaRPr lang="zh-CN" altLang="en-US" dirty="0">
              <a:solidFill>
                <a:srgbClr val="000000">
                  <a:tint val="75000"/>
                </a:srgbClr>
              </a:solidFill>
            </a:endParaRPr>
          </a:p>
        </p:txBody>
      </p:sp>
    </p:spTree>
    <p:extLst>
      <p:ext uri="{BB962C8B-B14F-4D97-AF65-F5344CB8AC3E}">
        <p14:creationId xmlns:p14="http://schemas.microsoft.com/office/powerpoint/2010/main" val="2971838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0" y="1100526"/>
            <a:ext cx="9144000" cy="124835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0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defRPr>
            </a:lvl1pPr>
          </a:lstStyle>
          <a:p>
            <a:pPr lvl="0"/>
            <a:r>
              <a:rPr lang="zh-CN" altLang="en-US" noProof="0" dirty="0"/>
              <a:t>　单击此处编辑母版标题样式</a:t>
            </a:r>
            <a:endParaRPr lang="en-US" altLang="zh-CN" noProof="0" dirty="0"/>
          </a:p>
        </p:txBody>
      </p:sp>
      <p:sp>
        <p:nvSpPr>
          <p:cNvPr id="12" name="内容占位符 11"/>
          <p:cNvSpPr>
            <a:spLocks noGrp="1"/>
          </p:cNvSpPr>
          <p:nvPr>
            <p:ph sz="quarter" idx="10"/>
          </p:nvPr>
        </p:nvSpPr>
        <p:spPr>
          <a:xfrm>
            <a:off x="467545" y="2924944"/>
            <a:ext cx="8223448" cy="2808312"/>
          </a:xfrm>
        </p:spPr>
        <p:txBody>
          <a:bodyPr/>
          <a:lstStyle>
            <a:lvl1pPr marL="0" indent="0">
              <a:buNone/>
              <a:defRPr/>
            </a:lvl1pPr>
          </a:lstStyle>
          <a:p>
            <a:pPr lvl="0"/>
            <a:endParaRPr lang="zh-CN" altLang="en-US" dirty="0"/>
          </a:p>
        </p:txBody>
      </p:sp>
      <p:sp>
        <p:nvSpPr>
          <p:cNvPr id="16" name="页脚占位符 15"/>
          <p:cNvSpPr>
            <a:spLocks noGrp="1"/>
          </p:cNvSpPr>
          <p:nvPr>
            <p:ph type="ftr" sz="quarter" idx="11"/>
          </p:nvPr>
        </p:nvSpPr>
        <p:spPr/>
        <p:txBody>
          <a:bodyPr/>
          <a:lstStyle/>
          <a:p>
            <a:fld id="{5349E4AE-E07B-4C9D-99E4-4F6531ADABF7}"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3169811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2" name="标题 1"/>
          <p:cNvSpPr>
            <a:spLocks noGrp="1"/>
          </p:cNvSpPr>
          <p:nvPr>
            <p:ph type="title"/>
          </p:nvPr>
        </p:nvSpPr>
        <p:spPr>
          <a:xfrm>
            <a:off x="611560" y="629443"/>
            <a:ext cx="7992888" cy="487363"/>
          </a:xfrm>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F728BCB5-CC68-4D0D-ABB3-F5A54071393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39863949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BE8B25AD-53E8-471F-92FA-844B46745430}" type="slidenum">
              <a:rPr lang="zh-CN" altLang="en-US" smtClean="0">
                <a:solidFill>
                  <a:srgbClr val="000000">
                    <a:tint val="75000"/>
                  </a:srgbClr>
                </a:solidFill>
              </a:rPr>
              <a:pPr/>
              <a:t>‹#›</a:t>
            </a:fld>
            <a:endParaRPr lang="zh-CN" altLang="en-US" dirty="0">
              <a:solidFill>
                <a:srgbClr val="000000">
                  <a:tint val="75000"/>
                </a:srgbClr>
              </a:solidFill>
            </a:endParaRPr>
          </a:p>
        </p:txBody>
      </p:sp>
      <p:sp>
        <p:nvSpPr>
          <p:cNvPr id="9" name="文本占位符 10"/>
          <p:cNvSpPr>
            <a:spLocks noGrp="1"/>
          </p:cNvSpPr>
          <p:nvPr>
            <p:ph type="body" sz="quarter" idx="11"/>
          </p:nvPr>
        </p:nvSpPr>
        <p:spPr>
          <a:xfrm>
            <a:off x="611560" y="116087"/>
            <a:ext cx="6630565" cy="370385"/>
          </a:xfrm>
        </p:spPr>
        <p:txBody>
          <a:bodyPr anchor="ctr"/>
          <a:lstStyle>
            <a:lvl1pPr>
              <a:defRPr sz="2000" b="1">
                <a:solidFill>
                  <a:schemeClr val="bg2">
                    <a:lumMod val="50000"/>
                  </a:schemeClr>
                </a:solidFill>
                <a:effectLst/>
                <a:latin typeface="微软雅黑" panose="020B0503020204020204" pitchFamily="34" charset="-122"/>
                <a:ea typeface="微软雅黑" panose="020B0503020204020204" pitchFamily="34" charset="-122"/>
              </a:defRPr>
            </a:lvl1pPr>
          </a:lstStyle>
          <a:p>
            <a:pPr lvl="0"/>
            <a:endParaRPr lang="zh-CN" altLang="en-US" dirty="0"/>
          </a:p>
        </p:txBody>
      </p:sp>
    </p:spTree>
    <p:extLst>
      <p:ext uri="{BB962C8B-B14F-4D97-AF65-F5344CB8AC3E}">
        <p14:creationId xmlns:p14="http://schemas.microsoft.com/office/powerpoint/2010/main" val="102082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空白模板">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a:lvl1pPr>
          </a:lstStyle>
          <a:p>
            <a:pPr eaLnBrk="1" hangingPunct="1"/>
            <a:fld id="{924B8734-4686-4671-A5CD-59DA0C7DABBF}" type="slidenum">
              <a:rPr lang="zh-CN" altLang="en-US" smtClean="0">
                <a:solidFill>
                  <a:srgbClr val="000000">
                    <a:tint val="75000"/>
                  </a:srgbClr>
                </a:solidFill>
              </a:rPr>
              <a:pPr eaLnBrk="1" hangingPunct="1"/>
              <a:t>‹#›</a:t>
            </a:fld>
            <a:endParaRPr lang="zh-CN" altLang="en-US" dirty="0">
              <a:solidFill>
                <a:srgbClr val="000000">
                  <a:tint val="75000"/>
                </a:srgbClr>
              </a:solidFill>
            </a:endParaRPr>
          </a:p>
        </p:txBody>
      </p:sp>
    </p:spTree>
    <p:extLst>
      <p:ext uri="{BB962C8B-B14F-4D97-AF65-F5344CB8AC3E}">
        <p14:creationId xmlns:p14="http://schemas.microsoft.com/office/powerpoint/2010/main" val="1217669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空白模板">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a:lvl1pPr>
          </a:lstStyle>
          <a:p>
            <a:pPr eaLnBrk="1" hangingPunct="1"/>
            <a:fld id="{924B8734-4686-4671-A5CD-59DA0C7DABBF}" type="slidenum">
              <a:rPr lang="zh-CN" altLang="en-US" smtClean="0">
                <a:solidFill>
                  <a:srgbClr val="000000">
                    <a:tint val="75000"/>
                  </a:srgbClr>
                </a:solidFill>
              </a:rPr>
              <a:pPr eaLnBrk="1" hangingPunct="1"/>
              <a:t>‹#›</a:t>
            </a:fld>
            <a:endParaRPr lang="zh-CN" altLang="en-US" dirty="0">
              <a:solidFill>
                <a:srgbClr val="000000">
                  <a:tint val="75000"/>
                </a:srgbClr>
              </a:solidFill>
            </a:endParaRPr>
          </a:p>
        </p:txBody>
      </p:sp>
    </p:spTree>
    <p:extLst>
      <p:ext uri="{BB962C8B-B14F-4D97-AF65-F5344CB8AC3E}">
        <p14:creationId xmlns:p14="http://schemas.microsoft.com/office/powerpoint/2010/main" val="34489174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0" y="1100526"/>
            <a:ext cx="9144000" cy="124835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0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defRPr>
            </a:lvl1pPr>
          </a:lstStyle>
          <a:p>
            <a:pPr lvl="0"/>
            <a:r>
              <a:rPr lang="zh-CN" altLang="en-US" noProof="0" dirty="0"/>
              <a:t>　单击此处编辑母版标题样式</a:t>
            </a:r>
            <a:endParaRPr lang="en-US" altLang="zh-CN" noProof="0" dirty="0"/>
          </a:p>
        </p:txBody>
      </p:sp>
      <p:sp>
        <p:nvSpPr>
          <p:cNvPr id="12" name="内容占位符 11"/>
          <p:cNvSpPr>
            <a:spLocks noGrp="1"/>
          </p:cNvSpPr>
          <p:nvPr>
            <p:ph sz="quarter" idx="10"/>
          </p:nvPr>
        </p:nvSpPr>
        <p:spPr>
          <a:xfrm>
            <a:off x="467545" y="2924944"/>
            <a:ext cx="8223448" cy="2808312"/>
          </a:xfrm>
        </p:spPr>
        <p:txBody>
          <a:bodyPr/>
          <a:lstStyle>
            <a:lvl1pPr marL="0" indent="0">
              <a:buNone/>
              <a:defRPr/>
            </a:lvl1pPr>
          </a:lstStyle>
          <a:p>
            <a:pPr lvl="0"/>
            <a:endParaRPr lang="zh-CN" altLang="en-US" dirty="0"/>
          </a:p>
        </p:txBody>
      </p:sp>
      <p:sp>
        <p:nvSpPr>
          <p:cNvPr id="16" name="页脚占位符 15"/>
          <p:cNvSpPr>
            <a:spLocks noGrp="1"/>
          </p:cNvSpPr>
          <p:nvPr>
            <p:ph type="ftr" sz="quarter" idx="11"/>
          </p:nvPr>
        </p:nvSpPr>
        <p:spPr/>
        <p:txBody>
          <a:bodyPr/>
          <a:lstStyle/>
          <a:p>
            <a:fld id="{5349E4AE-E07B-4C9D-99E4-4F6531ADABF7}"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974856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2" name="标题 1"/>
          <p:cNvSpPr>
            <a:spLocks noGrp="1"/>
          </p:cNvSpPr>
          <p:nvPr>
            <p:ph type="title"/>
          </p:nvPr>
        </p:nvSpPr>
        <p:spPr>
          <a:xfrm>
            <a:off x="611560" y="629443"/>
            <a:ext cx="7992888" cy="487363"/>
          </a:xfrm>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F728BCB5-CC68-4D0D-ABB3-F5A54071393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2082315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BE8B25AD-53E8-471F-92FA-844B46745430}" type="slidenum">
              <a:rPr lang="zh-CN" altLang="en-US" smtClean="0">
                <a:solidFill>
                  <a:srgbClr val="000000">
                    <a:tint val="75000"/>
                  </a:srgbClr>
                </a:solidFill>
              </a:rPr>
              <a:pPr/>
              <a:t>‹#›</a:t>
            </a:fld>
            <a:endParaRPr lang="zh-CN" altLang="en-US" dirty="0">
              <a:solidFill>
                <a:srgbClr val="000000">
                  <a:tint val="75000"/>
                </a:srgbClr>
              </a:solidFill>
            </a:endParaRPr>
          </a:p>
        </p:txBody>
      </p:sp>
      <p:sp>
        <p:nvSpPr>
          <p:cNvPr id="9" name="文本占位符 10"/>
          <p:cNvSpPr>
            <a:spLocks noGrp="1"/>
          </p:cNvSpPr>
          <p:nvPr>
            <p:ph type="body" sz="quarter" idx="11"/>
          </p:nvPr>
        </p:nvSpPr>
        <p:spPr>
          <a:xfrm>
            <a:off x="611560" y="116087"/>
            <a:ext cx="6630565" cy="370385"/>
          </a:xfrm>
        </p:spPr>
        <p:txBody>
          <a:bodyPr anchor="ctr"/>
          <a:lstStyle>
            <a:lvl1pPr>
              <a:defRPr sz="2000" b="1">
                <a:solidFill>
                  <a:schemeClr val="bg2">
                    <a:lumMod val="50000"/>
                  </a:schemeClr>
                </a:solidFill>
                <a:effectLst/>
                <a:latin typeface="微软雅黑" panose="020B0503020204020204" pitchFamily="34" charset="-122"/>
                <a:ea typeface="微软雅黑" panose="020B0503020204020204" pitchFamily="34" charset="-122"/>
              </a:defRPr>
            </a:lvl1pPr>
          </a:lstStyle>
          <a:p>
            <a:pPr lvl="0"/>
            <a:endParaRPr lang="zh-CN" altLang="en-US" dirty="0"/>
          </a:p>
        </p:txBody>
      </p:sp>
    </p:spTree>
    <p:extLst>
      <p:ext uri="{BB962C8B-B14F-4D97-AF65-F5344CB8AC3E}">
        <p14:creationId xmlns:p14="http://schemas.microsoft.com/office/powerpoint/2010/main" val="4644728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空白模板">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a:lvl1pPr>
          </a:lstStyle>
          <a:p>
            <a:pPr eaLnBrk="1" hangingPunct="1"/>
            <a:fld id="{924B8734-4686-4671-A5CD-59DA0C7DABBF}" type="slidenum">
              <a:rPr lang="zh-CN" altLang="en-US" smtClean="0">
                <a:solidFill>
                  <a:srgbClr val="000000">
                    <a:tint val="75000"/>
                  </a:srgbClr>
                </a:solidFill>
              </a:rPr>
              <a:pPr eaLnBrk="1" hangingPunct="1"/>
              <a:t>‹#›</a:t>
            </a:fld>
            <a:endParaRPr lang="zh-CN" altLang="en-US" dirty="0">
              <a:solidFill>
                <a:srgbClr val="000000">
                  <a:tint val="75000"/>
                </a:srgbClr>
              </a:solidFill>
            </a:endParaRPr>
          </a:p>
        </p:txBody>
      </p:sp>
    </p:spTree>
    <p:extLst>
      <p:ext uri="{BB962C8B-B14F-4D97-AF65-F5344CB8AC3E}">
        <p14:creationId xmlns:p14="http://schemas.microsoft.com/office/powerpoint/2010/main" val="1930754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0" y="1100526"/>
            <a:ext cx="9144000" cy="124835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0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defRPr>
            </a:lvl1pPr>
          </a:lstStyle>
          <a:p>
            <a:pPr lvl="0"/>
            <a:r>
              <a:rPr lang="zh-CN" altLang="en-US" noProof="0" dirty="0"/>
              <a:t>　单击此处编辑母版标题样式</a:t>
            </a:r>
            <a:endParaRPr lang="en-US" altLang="zh-CN" noProof="0" dirty="0"/>
          </a:p>
        </p:txBody>
      </p:sp>
      <p:sp>
        <p:nvSpPr>
          <p:cNvPr id="12" name="内容占位符 11"/>
          <p:cNvSpPr>
            <a:spLocks noGrp="1"/>
          </p:cNvSpPr>
          <p:nvPr>
            <p:ph sz="quarter" idx="10"/>
          </p:nvPr>
        </p:nvSpPr>
        <p:spPr>
          <a:xfrm>
            <a:off x="467545" y="2924944"/>
            <a:ext cx="8223448" cy="2808312"/>
          </a:xfrm>
        </p:spPr>
        <p:txBody>
          <a:bodyPr/>
          <a:lstStyle>
            <a:lvl1pPr marL="0" indent="0">
              <a:buNone/>
              <a:defRPr/>
            </a:lvl1pPr>
          </a:lstStyle>
          <a:p>
            <a:pPr lvl="0"/>
            <a:endParaRPr lang="zh-CN" altLang="en-US" dirty="0"/>
          </a:p>
        </p:txBody>
      </p:sp>
      <p:sp>
        <p:nvSpPr>
          <p:cNvPr id="16" name="页脚占位符 15"/>
          <p:cNvSpPr>
            <a:spLocks noGrp="1"/>
          </p:cNvSpPr>
          <p:nvPr>
            <p:ph type="ftr" sz="quarter" idx="11"/>
          </p:nvPr>
        </p:nvSpPr>
        <p:spPr/>
        <p:txBody>
          <a:bodyPr/>
          <a:lstStyle/>
          <a:p>
            <a:fld id="{5349E4AE-E07B-4C9D-99E4-4F6531ADABF7}"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16731045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2" name="标题 1"/>
          <p:cNvSpPr>
            <a:spLocks noGrp="1"/>
          </p:cNvSpPr>
          <p:nvPr>
            <p:ph type="title"/>
          </p:nvPr>
        </p:nvSpPr>
        <p:spPr>
          <a:xfrm>
            <a:off x="611560" y="629443"/>
            <a:ext cx="7992888" cy="487363"/>
          </a:xfrm>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F728BCB5-CC68-4D0D-ABB3-F5A54071393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33441299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BE8B25AD-53E8-471F-92FA-844B46745430}" type="slidenum">
              <a:rPr lang="zh-CN" altLang="en-US" smtClean="0">
                <a:solidFill>
                  <a:srgbClr val="000000">
                    <a:tint val="75000"/>
                  </a:srgbClr>
                </a:solidFill>
              </a:rPr>
              <a:pPr/>
              <a:t>‹#›</a:t>
            </a:fld>
            <a:endParaRPr lang="zh-CN" altLang="en-US" dirty="0">
              <a:solidFill>
                <a:srgbClr val="000000">
                  <a:tint val="75000"/>
                </a:srgbClr>
              </a:solidFill>
            </a:endParaRPr>
          </a:p>
        </p:txBody>
      </p:sp>
      <p:sp>
        <p:nvSpPr>
          <p:cNvPr id="9" name="文本占位符 10"/>
          <p:cNvSpPr>
            <a:spLocks noGrp="1"/>
          </p:cNvSpPr>
          <p:nvPr>
            <p:ph type="body" sz="quarter" idx="11"/>
          </p:nvPr>
        </p:nvSpPr>
        <p:spPr>
          <a:xfrm>
            <a:off x="611560" y="116087"/>
            <a:ext cx="6630565" cy="370385"/>
          </a:xfrm>
        </p:spPr>
        <p:txBody>
          <a:bodyPr anchor="ctr"/>
          <a:lstStyle>
            <a:lvl1pPr>
              <a:defRPr sz="2000" b="1">
                <a:solidFill>
                  <a:schemeClr val="bg2">
                    <a:lumMod val="50000"/>
                  </a:schemeClr>
                </a:solidFill>
                <a:effectLst/>
                <a:latin typeface="微软雅黑" panose="020B0503020204020204" pitchFamily="34" charset="-122"/>
                <a:ea typeface="微软雅黑" panose="020B0503020204020204" pitchFamily="34" charset="-122"/>
              </a:defRPr>
            </a:lvl1pPr>
          </a:lstStyle>
          <a:p>
            <a:pPr lvl="0"/>
            <a:endParaRPr lang="zh-CN" altLang="en-US" dirty="0"/>
          </a:p>
        </p:txBody>
      </p:sp>
    </p:spTree>
    <p:extLst>
      <p:ext uri="{BB962C8B-B14F-4D97-AF65-F5344CB8AC3E}">
        <p14:creationId xmlns:p14="http://schemas.microsoft.com/office/powerpoint/2010/main" val="30485495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空白模板">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a:lvl1pPr>
          </a:lstStyle>
          <a:p>
            <a:fld id="{924B8734-4686-4671-A5CD-59DA0C7DABBF}"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2753352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0" y="1100526"/>
            <a:ext cx="9144000" cy="124835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0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defRPr>
            </a:lvl1pPr>
          </a:lstStyle>
          <a:p>
            <a:pPr lvl="0"/>
            <a:r>
              <a:rPr lang="zh-CN" altLang="en-US" noProof="0" dirty="0"/>
              <a:t>　单击此处编辑母版标题样式</a:t>
            </a:r>
            <a:endParaRPr lang="en-US" altLang="zh-CN" noProof="0" dirty="0"/>
          </a:p>
        </p:txBody>
      </p:sp>
      <p:sp>
        <p:nvSpPr>
          <p:cNvPr id="12" name="内容占位符 11"/>
          <p:cNvSpPr>
            <a:spLocks noGrp="1"/>
          </p:cNvSpPr>
          <p:nvPr>
            <p:ph sz="quarter" idx="10"/>
          </p:nvPr>
        </p:nvSpPr>
        <p:spPr>
          <a:xfrm>
            <a:off x="467545" y="2924944"/>
            <a:ext cx="8223448" cy="2808312"/>
          </a:xfrm>
        </p:spPr>
        <p:txBody>
          <a:bodyPr/>
          <a:lstStyle>
            <a:lvl1pPr marL="0" indent="0">
              <a:buNone/>
              <a:defRPr/>
            </a:lvl1pPr>
          </a:lstStyle>
          <a:p>
            <a:pPr lvl="0"/>
            <a:endParaRPr lang="zh-CN" altLang="en-US" dirty="0"/>
          </a:p>
        </p:txBody>
      </p:sp>
      <p:sp>
        <p:nvSpPr>
          <p:cNvPr id="16" name="页脚占位符 15"/>
          <p:cNvSpPr>
            <a:spLocks noGrp="1"/>
          </p:cNvSpPr>
          <p:nvPr>
            <p:ph type="ftr" sz="quarter" idx="11"/>
          </p:nvPr>
        </p:nvSpPr>
        <p:spPr/>
        <p:txBody>
          <a:bodyPr/>
          <a:lstStyle/>
          <a:p>
            <a:fld id="{5349E4AE-E07B-4C9D-99E4-4F6531ADABF7}"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208957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2" name="标题 1"/>
          <p:cNvSpPr>
            <a:spLocks noGrp="1"/>
          </p:cNvSpPr>
          <p:nvPr>
            <p:ph type="title"/>
          </p:nvPr>
        </p:nvSpPr>
        <p:spPr>
          <a:xfrm>
            <a:off x="611560" y="629443"/>
            <a:ext cx="7992888" cy="487363"/>
          </a:xfrm>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F728BCB5-CC68-4D0D-ABB3-F5A540713934}"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2419734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002060"/>
                </a:solidFill>
                <a:effectLst>
                  <a:outerShdw blurRad="50800" dist="38100" dir="2700000" algn="tl" rotWithShape="0">
                    <a:prstClr val="black">
                      <a:alpha val="40000"/>
                    </a:prstClr>
                  </a:outerShdw>
                </a:effectLst>
              </a:defRPr>
            </a:lvl1pPr>
          </a:lstStyle>
          <a:p>
            <a:r>
              <a:rPr lang="zh-CN" altLang="en-US" dirty="0"/>
              <a:t>单击此处编辑母版标题样式</a:t>
            </a:r>
          </a:p>
        </p:txBody>
      </p:sp>
      <p:sp>
        <p:nvSpPr>
          <p:cNvPr id="7" name="页脚占位符 6"/>
          <p:cNvSpPr>
            <a:spLocks noGrp="1"/>
          </p:cNvSpPr>
          <p:nvPr>
            <p:ph type="ftr" sz="quarter" idx="10"/>
          </p:nvPr>
        </p:nvSpPr>
        <p:spPr/>
        <p:txBody>
          <a:bodyPr/>
          <a:lstStyle/>
          <a:p>
            <a:fld id="{BE8B25AD-53E8-471F-92FA-844B46745430}" type="slidenum">
              <a:rPr lang="zh-CN" altLang="en-US" smtClean="0">
                <a:solidFill>
                  <a:srgbClr val="000000">
                    <a:tint val="75000"/>
                  </a:srgbClr>
                </a:solidFill>
              </a:rPr>
              <a:pPr/>
              <a:t>‹#›</a:t>
            </a:fld>
            <a:endParaRPr lang="zh-CN" altLang="en-US" dirty="0">
              <a:solidFill>
                <a:srgbClr val="000000">
                  <a:tint val="75000"/>
                </a:srgbClr>
              </a:solidFill>
            </a:endParaRPr>
          </a:p>
        </p:txBody>
      </p:sp>
      <p:sp>
        <p:nvSpPr>
          <p:cNvPr id="9" name="文本占位符 10"/>
          <p:cNvSpPr>
            <a:spLocks noGrp="1"/>
          </p:cNvSpPr>
          <p:nvPr>
            <p:ph type="body" sz="quarter" idx="11"/>
          </p:nvPr>
        </p:nvSpPr>
        <p:spPr>
          <a:xfrm>
            <a:off x="611560" y="116087"/>
            <a:ext cx="6630565" cy="370385"/>
          </a:xfrm>
        </p:spPr>
        <p:txBody>
          <a:bodyPr anchor="ctr"/>
          <a:lstStyle>
            <a:lvl1pPr>
              <a:defRPr sz="2000" b="1">
                <a:solidFill>
                  <a:schemeClr val="bg2">
                    <a:lumMod val="50000"/>
                  </a:schemeClr>
                </a:solidFill>
                <a:effectLst/>
                <a:latin typeface="微软雅黑" panose="020B0503020204020204" pitchFamily="34" charset="-122"/>
                <a:ea typeface="微软雅黑" panose="020B0503020204020204" pitchFamily="34" charset="-122"/>
              </a:defRPr>
            </a:lvl1pPr>
          </a:lstStyle>
          <a:p>
            <a:pPr lvl="0"/>
            <a:endParaRPr lang="zh-CN" altLang="en-US" dirty="0"/>
          </a:p>
        </p:txBody>
      </p:sp>
    </p:spTree>
    <p:extLst>
      <p:ext uri="{BB962C8B-B14F-4D97-AF65-F5344CB8AC3E}">
        <p14:creationId xmlns:p14="http://schemas.microsoft.com/office/powerpoint/2010/main" val="522058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空白模板">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a:lvl1pPr>
          </a:lstStyle>
          <a:p>
            <a:pPr eaLnBrk="1" hangingPunct="1"/>
            <a:fld id="{924B8734-4686-4671-A5CD-59DA0C7DABBF}" type="slidenum">
              <a:rPr lang="zh-CN" altLang="en-US" smtClean="0">
                <a:solidFill>
                  <a:srgbClr val="000000">
                    <a:tint val="75000"/>
                  </a:srgbClr>
                </a:solidFill>
              </a:rPr>
              <a:pPr eaLnBrk="1" hangingPunct="1"/>
              <a:t>‹#›</a:t>
            </a:fld>
            <a:endParaRPr lang="zh-CN" altLang="en-US" dirty="0">
              <a:solidFill>
                <a:srgbClr val="000000">
                  <a:tint val="75000"/>
                </a:srgbClr>
              </a:solidFill>
            </a:endParaRPr>
          </a:p>
        </p:txBody>
      </p:sp>
    </p:spTree>
    <p:extLst>
      <p:ext uri="{BB962C8B-B14F-4D97-AF65-F5344CB8AC3E}">
        <p14:creationId xmlns:p14="http://schemas.microsoft.com/office/powerpoint/2010/main" val="4075081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074" name="Rectangle 2"/>
          <p:cNvSpPr>
            <a:spLocks noGrp="1" noChangeArrowheads="1"/>
          </p:cNvSpPr>
          <p:nvPr>
            <p:ph type="ctrTitle" hasCustomPrompt="1"/>
          </p:nvPr>
        </p:nvSpPr>
        <p:spPr>
          <a:xfrm>
            <a:off x="0" y="1100526"/>
            <a:ext cx="9144000" cy="124835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alpha val="50000"/>
                    </a:schemeClr>
                  </a:outerShdw>
                </a:effectLst>
              </a14:hiddenEffects>
            </a:ext>
          </a:extLst>
        </p:spPr>
        <p:txBody>
          <a:bodyPr/>
          <a:lstStyle>
            <a:lvl1pPr algn="ctr">
              <a:defRPr sz="40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defRPr>
            </a:lvl1pPr>
          </a:lstStyle>
          <a:p>
            <a:pPr lvl="0"/>
            <a:r>
              <a:rPr lang="zh-CN" altLang="en-US" noProof="0" dirty="0"/>
              <a:t>　单击此处编辑母版标题样式</a:t>
            </a:r>
            <a:endParaRPr lang="en-US" altLang="zh-CN" noProof="0" dirty="0"/>
          </a:p>
        </p:txBody>
      </p:sp>
      <p:sp>
        <p:nvSpPr>
          <p:cNvPr id="12" name="内容占位符 11"/>
          <p:cNvSpPr>
            <a:spLocks noGrp="1"/>
          </p:cNvSpPr>
          <p:nvPr>
            <p:ph sz="quarter" idx="10"/>
          </p:nvPr>
        </p:nvSpPr>
        <p:spPr>
          <a:xfrm>
            <a:off x="467545" y="2924944"/>
            <a:ext cx="8223448" cy="2808312"/>
          </a:xfrm>
        </p:spPr>
        <p:txBody>
          <a:bodyPr/>
          <a:lstStyle>
            <a:lvl1pPr marL="0" indent="0">
              <a:buNone/>
              <a:defRPr/>
            </a:lvl1pPr>
          </a:lstStyle>
          <a:p>
            <a:pPr lvl="0"/>
            <a:endParaRPr lang="zh-CN" altLang="en-US" dirty="0"/>
          </a:p>
        </p:txBody>
      </p:sp>
      <p:sp>
        <p:nvSpPr>
          <p:cNvPr id="16" name="页脚占位符 15"/>
          <p:cNvSpPr>
            <a:spLocks noGrp="1"/>
          </p:cNvSpPr>
          <p:nvPr>
            <p:ph type="ftr" sz="quarter" idx="11"/>
          </p:nvPr>
        </p:nvSpPr>
        <p:spPr/>
        <p:txBody>
          <a:bodyPr/>
          <a:lstStyle/>
          <a:p>
            <a:fld id="{5349E4AE-E07B-4C9D-99E4-4F6531ADABF7}" type="slidenum">
              <a:rPr lang="zh-CN" altLang="en-US" smtClean="0">
                <a:solidFill>
                  <a:srgbClr val="000000">
                    <a:tint val="75000"/>
                  </a:srgbClr>
                </a:solidFill>
              </a:rPr>
              <a:pPr/>
              <a:t>‹#›</a:t>
            </a:fld>
            <a:endParaRPr lang="zh-CN" altLang="en-US" dirty="0">
              <a:solidFill>
                <a:srgbClr val="000000">
                  <a:tint val="75000"/>
                </a:srgbClr>
              </a:solidFill>
            </a:endParaRPr>
          </a:p>
        </p:txBody>
      </p:sp>
    </p:spTree>
    <p:extLst>
      <p:ext uri="{BB962C8B-B14F-4D97-AF65-F5344CB8AC3E}">
        <p14:creationId xmlns:p14="http://schemas.microsoft.com/office/powerpoint/2010/main" val="7726697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theme" Target="../theme/theme10.xml"/><Relationship Id="rId4" Type="http://schemas.openxmlformats.org/officeDocument/2006/relationships/slideLayout" Target="../slideLayouts/slideLayout4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5.xml"/><Relationship Id="rId4"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6.xml"/><Relationship Id="rId4"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theme" Target="../theme/theme7.xml"/><Relationship Id="rId4" Type="http://schemas.openxmlformats.org/officeDocument/2006/relationships/slideLayout" Target="../slideLayouts/slideLayout3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8.xml"/><Relationship Id="rId4" Type="http://schemas.openxmlformats.org/officeDocument/2006/relationships/slideLayout" Target="../slideLayouts/slideLayout4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9.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gray">
          <a:xfrm>
            <a:off x="457200" y="1676400"/>
            <a:ext cx="82677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1026" name="Rectangle 2"/>
          <p:cNvSpPr>
            <a:spLocks noGrp="1" noChangeArrowheads="1"/>
          </p:cNvSpPr>
          <p:nvPr>
            <p:ph type="title"/>
          </p:nvPr>
        </p:nvSpPr>
        <p:spPr bwMode="gray">
          <a:xfrm>
            <a:off x="611560" y="629443"/>
            <a:ext cx="7992888"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3" name="页脚占位符 2"/>
          <p:cNvSpPr>
            <a:spLocks noGrp="1"/>
          </p:cNvSpPr>
          <p:nvPr>
            <p:ph type="ftr" sz="quarter" idx="3"/>
          </p:nvPr>
        </p:nvSpPr>
        <p:spPr>
          <a:xfrm>
            <a:off x="457200" y="6438900"/>
            <a:ext cx="87444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pPr fontAlgn="base">
              <a:spcBef>
                <a:spcPct val="0"/>
              </a:spcBef>
              <a:spcAft>
                <a:spcPct val="0"/>
              </a:spcAft>
            </a:pPr>
            <a:fld id="{560E72DA-B282-4D64-BFF2-FC305F34324E}" type="slidenum">
              <a:rPr lang="zh-CN" altLang="en-US" b="1" smtClean="0">
                <a:solidFill>
                  <a:srgbClr val="000000">
                    <a:tint val="75000"/>
                  </a:srgbClr>
                </a:solidFill>
                <a:ea typeface="宋体" pitchFamily="2" charset="-122"/>
              </a:rPr>
              <a:pPr fontAlgn="base">
                <a:spcBef>
                  <a:spcPct val="0"/>
                </a:spcBef>
                <a:spcAft>
                  <a:spcPct val="0"/>
                </a:spcAft>
              </a:pPr>
              <a:t>‹#›</a:t>
            </a:fld>
            <a:endParaRPr lang="zh-CN" altLang="en-US" b="1" dirty="0">
              <a:solidFill>
                <a:srgbClr val="000000">
                  <a:tint val="75000"/>
                </a:srgbClr>
              </a:solidFill>
              <a:ea typeface="宋体" pitchFamily="2" charset="-122"/>
            </a:endParaRPr>
          </a:p>
        </p:txBody>
      </p:sp>
      <p:cxnSp>
        <p:nvCxnSpPr>
          <p:cNvPr id="4" name="直接连接符 3"/>
          <p:cNvCxnSpPr/>
          <p:nvPr/>
        </p:nvCxnSpPr>
        <p:spPr bwMode="auto">
          <a:xfrm>
            <a:off x="611560" y="1268760"/>
            <a:ext cx="7992888" cy="0"/>
          </a:xfrm>
          <a:prstGeom prst="line">
            <a:avLst/>
          </a:prstGeom>
          <a:solidFill>
            <a:schemeClr val="accent1"/>
          </a:solidFill>
          <a:ln w="28575" cap="flat" cmpd="sng" algn="ctr">
            <a:solidFill>
              <a:srgbClr val="C00000"/>
            </a:solidFill>
            <a:prstDash val="solid"/>
            <a:round/>
            <a:headEnd type="none" w="med" len="med"/>
            <a:tailEnd type="none" w="med" len="med"/>
          </a:ln>
          <a:effectLst>
            <a:outerShdw dist="35921" dir="2700000" algn="ctr" rotWithShape="0">
              <a:schemeClr val="bg2"/>
            </a:outerShdw>
          </a:effectLst>
          <a:extLst/>
        </p:spPr>
      </p:cxnSp>
    </p:spTree>
    <p:extLst>
      <p:ext uri="{BB962C8B-B14F-4D97-AF65-F5344CB8AC3E}">
        <p14:creationId xmlns:p14="http://schemas.microsoft.com/office/powerpoint/2010/main" val="1418796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p:titleStyle>
    <p:bodyStyle>
      <a:lvl1pPr marL="0" indent="0" algn="l" rtl="0" eaLnBrk="1" fontAlgn="base" hangingPunct="1">
        <a:spcBef>
          <a:spcPct val="20000"/>
        </a:spcBef>
        <a:spcAft>
          <a:spcPct val="0"/>
        </a:spcAft>
        <a:buClr>
          <a:schemeClr val="tx2"/>
        </a:buClr>
        <a:buFont typeface="Wingdings" panose="05000000000000000000" pitchFamily="2" charset="2"/>
        <a:buNone/>
        <a:defRPr sz="2400" kern="1200">
          <a:solidFill>
            <a:schemeClr val="tx1"/>
          </a:solidFill>
          <a:latin typeface="+mn-lt"/>
          <a:ea typeface="+mn-ea"/>
          <a:cs typeface="+mn-cs"/>
        </a:defRPr>
      </a:lvl1pPr>
      <a:lvl2pPr marL="457200" indent="0" algn="l" rtl="0" eaLnBrk="1" fontAlgn="base" hangingPunct="1">
        <a:spcBef>
          <a:spcPct val="20000"/>
        </a:spcBef>
        <a:spcAft>
          <a:spcPct val="0"/>
        </a:spcAft>
        <a:buClr>
          <a:schemeClr val="accent1"/>
        </a:buClr>
        <a:buFont typeface="Wingdings" panose="05000000000000000000" pitchFamily="2" charset="2"/>
        <a:buNone/>
        <a:defRPr sz="2200" kern="1200">
          <a:solidFill>
            <a:schemeClr val="tx1"/>
          </a:solidFill>
          <a:latin typeface="+mn-lt"/>
          <a:ea typeface="+mn-ea"/>
          <a:cs typeface="+mn-cs"/>
        </a:defRPr>
      </a:lvl2pPr>
      <a:lvl3pPr marL="914400" indent="0" algn="l" rtl="0" eaLnBrk="1" fontAlgn="base" hangingPunct="1">
        <a:spcBef>
          <a:spcPct val="20000"/>
        </a:spcBef>
        <a:spcAft>
          <a:spcPct val="0"/>
        </a:spcAft>
        <a:buClr>
          <a:schemeClr val="accent2"/>
        </a:buClr>
        <a:buNone/>
        <a:defRPr kern="1200">
          <a:solidFill>
            <a:schemeClr val="tx1"/>
          </a:solidFill>
          <a:latin typeface="+mn-lt"/>
          <a:ea typeface="+mn-ea"/>
          <a:cs typeface="+mn-cs"/>
        </a:defRPr>
      </a:lvl3pPr>
      <a:lvl4pPr marL="1371600" indent="0" algn="l" rtl="0" eaLnBrk="1" fontAlgn="base" hangingPunct="1">
        <a:spcBef>
          <a:spcPct val="20000"/>
        </a:spcBef>
        <a:spcAft>
          <a:spcPct val="0"/>
        </a:spcAft>
        <a:buNone/>
        <a:defRPr sz="1600" kern="1200">
          <a:solidFill>
            <a:schemeClr val="tx1"/>
          </a:solidFill>
          <a:latin typeface="+mn-lt"/>
          <a:ea typeface="+mn-ea"/>
          <a:cs typeface="+mn-cs"/>
        </a:defRPr>
      </a:lvl4pPr>
      <a:lvl5pPr marL="1828800" indent="0" algn="l" rtl="0" eaLnBrk="1" fontAlgn="base" hangingPunct="1">
        <a:spcBef>
          <a:spcPct val="20000"/>
        </a:spcBef>
        <a:spcAft>
          <a:spcPct val="0"/>
        </a:spcAf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gray">
          <a:xfrm>
            <a:off x="457200" y="1676400"/>
            <a:ext cx="82677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1026" name="Rectangle 2"/>
          <p:cNvSpPr>
            <a:spLocks noGrp="1" noChangeArrowheads="1"/>
          </p:cNvSpPr>
          <p:nvPr>
            <p:ph type="title"/>
          </p:nvPr>
        </p:nvSpPr>
        <p:spPr bwMode="gray">
          <a:xfrm>
            <a:off x="611560" y="629443"/>
            <a:ext cx="7992888"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3" name="页脚占位符 2"/>
          <p:cNvSpPr>
            <a:spLocks noGrp="1"/>
          </p:cNvSpPr>
          <p:nvPr>
            <p:ph type="ftr" sz="quarter" idx="3"/>
          </p:nvPr>
        </p:nvSpPr>
        <p:spPr>
          <a:xfrm>
            <a:off x="457200" y="6438900"/>
            <a:ext cx="87444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pPr fontAlgn="base">
              <a:spcBef>
                <a:spcPct val="0"/>
              </a:spcBef>
              <a:spcAft>
                <a:spcPct val="0"/>
              </a:spcAft>
            </a:pPr>
            <a:fld id="{560E72DA-B282-4D64-BFF2-FC305F34324E}" type="slidenum">
              <a:rPr lang="zh-CN" altLang="en-US" b="1" smtClean="0">
                <a:solidFill>
                  <a:srgbClr val="000000">
                    <a:tint val="75000"/>
                  </a:srgbClr>
                </a:solidFill>
                <a:ea typeface="宋体" pitchFamily="2" charset="-122"/>
              </a:rPr>
              <a:pPr fontAlgn="base">
                <a:spcBef>
                  <a:spcPct val="0"/>
                </a:spcBef>
                <a:spcAft>
                  <a:spcPct val="0"/>
                </a:spcAft>
              </a:pPr>
              <a:t>‹#›</a:t>
            </a:fld>
            <a:endParaRPr lang="zh-CN" altLang="en-US" b="1" dirty="0">
              <a:solidFill>
                <a:srgbClr val="000000">
                  <a:tint val="75000"/>
                </a:srgbClr>
              </a:solidFill>
              <a:ea typeface="宋体" pitchFamily="2" charset="-122"/>
            </a:endParaRPr>
          </a:p>
        </p:txBody>
      </p:sp>
      <p:cxnSp>
        <p:nvCxnSpPr>
          <p:cNvPr id="4" name="直接连接符 3"/>
          <p:cNvCxnSpPr/>
          <p:nvPr/>
        </p:nvCxnSpPr>
        <p:spPr bwMode="auto">
          <a:xfrm>
            <a:off x="611560" y="1268760"/>
            <a:ext cx="7992888" cy="0"/>
          </a:xfrm>
          <a:prstGeom prst="line">
            <a:avLst/>
          </a:prstGeom>
          <a:solidFill>
            <a:schemeClr val="accent1"/>
          </a:solidFill>
          <a:ln w="28575" cap="flat" cmpd="sng" algn="ctr">
            <a:solidFill>
              <a:srgbClr val="C00000"/>
            </a:solidFill>
            <a:prstDash val="solid"/>
            <a:round/>
            <a:headEnd type="none" w="med" len="med"/>
            <a:tailEnd type="none" w="med" len="med"/>
          </a:ln>
          <a:effectLst>
            <a:outerShdw dist="35921" dir="2700000" algn="ctr" rotWithShape="0">
              <a:schemeClr val="bg2"/>
            </a:outerShdw>
          </a:effectLst>
          <a:extLst/>
        </p:spPr>
      </p:cxnSp>
    </p:spTree>
    <p:extLst>
      <p:ext uri="{BB962C8B-B14F-4D97-AF65-F5344CB8AC3E}">
        <p14:creationId xmlns:p14="http://schemas.microsoft.com/office/powerpoint/2010/main" val="2254261193"/>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Lst>
  <p:hf hdr="0" ftr="0" dt="0"/>
  <p:txStyles>
    <p:title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p:titleStyle>
    <p:bodyStyle>
      <a:lvl1pPr marL="0" indent="0" algn="l" rtl="0" eaLnBrk="1" fontAlgn="base" hangingPunct="1">
        <a:spcBef>
          <a:spcPct val="20000"/>
        </a:spcBef>
        <a:spcAft>
          <a:spcPct val="0"/>
        </a:spcAft>
        <a:buClr>
          <a:schemeClr val="tx2"/>
        </a:buClr>
        <a:buFont typeface="Wingdings" panose="05000000000000000000" pitchFamily="2" charset="2"/>
        <a:buNone/>
        <a:defRPr sz="2400" kern="1200">
          <a:solidFill>
            <a:schemeClr val="tx1"/>
          </a:solidFill>
          <a:latin typeface="+mn-lt"/>
          <a:ea typeface="+mn-ea"/>
          <a:cs typeface="+mn-cs"/>
        </a:defRPr>
      </a:lvl1pPr>
      <a:lvl2pPr marL="457200" indent="0" algn="l" rtl="0" eaLnBrk="1" fontAlgn="base" hangingPunct="1">
        <a:spcBef>
          <a:spcPct val="20000"/>
        </a:spcBef>
        <a:spcAft>
          <a:spcPct val="0"/>
        </a:spcAft>
        <a:buClr>
          <a:schemeClr val="accent1"/>
        </a:buClr>
        <a:buFont typeface="Wingdings" panose="05000000000000000000" pitchFamily="2" charset="2"/>
        <a:buNone/>
        <a:defRPr sz="2200" kern="1200">
          <a:solidFill>
            <a:schemeClr val="tx1"/>
          </a:solidFill>
          <a:latin typeface="+mn-lt"/>
          <a:ea typeface="+mn-ea"/>
          <a:cs typeface="+mn-cs"/>
        </a:defRPr>
      </a:lvl2pPr>
      <a:lvl3pPr marL="914400" indent="0" algn="l" rtl="0" eaLnBrk="1" fontAlgn="base" hangingPunct="1">
        <a:spcBef>
          <a:spcPct val="20000"/>
        </a:spcBef>
        <a:spcAft>
          <a:spcPct val="0"/>
        </a:spcAft>
        <a:buClr>
          <a:schemeClr val="accent2"/>
        </a:buClr>
        <a:buNone/>
        <a:defRPr kern="1200">
          <a:solidFill>
            <a:schemeClr val="tx1"/>
          </a:solidFill>
          <a:latin typeface="+mn-lt"/>
          <a:ea typeface="+mn-ea"/>
          <a:cs typeface="+mn-cs"/>
        </a:defRPr>
      </a:lvl3pPr>
      <a:lvl4pPr marL="1371600" indent="0" algn="l" rtl="0" eaLnBrk="1" fontAlgn="base" hangingPunct="1">
        <a:spcBef>
          <a:spcPct val="20000"/>
        </a:spcBef>
        <a:spcAft>
          <a:spcPct val="0"/>
        </a:spcAft>
        <a:buNone/>
        <a:defRPr sz="1600" kern="1200">
          <a:solidFill>
            <a:schemeClr val="tx1"/>
          </a:solidFill>
          <a:latin typeface="+mn-lt"/>
          <a:ea typeface="+mn-ea"/>
          <a:cs typeface="+mn-cs"/>
        </a:defRPr>
      </a:lvl4pPr>
      <a:lvl5pPr marL="1828800" indent="0" algn="l" rtl="0" eaLnBrk="1" fontAlgn="base" hangingPunct="1">
        <a:spcBef>
          <a:spcPct val="20000"/>
        </a:spcBef>
        <a:spcAft>
          <a:spcPct val="0"/>
        </a:spcAf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gray">
          <a:xfrm>
            <a:off x="457200" y="1676400"/>
            <a:ext cx="82677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1026" name="Rectangle 2"/>
          <p:cNvSpPr>
            <a:spLocks noGrp="1" noChangeArrowheads="1"/>
          </p:cNvSpPr>
          <p:nvPr>
            <p:ph type="title"/>
          </p:nvPr>
        </p:nvSpPr>
        <p:spPr bwMode="gray">
          <a:xfrm>
            <a:off x="611560" y="629443"/>
            <a:ext cx="7992888"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3" name="页脚占位符 2"/>
          <p:cNvSpPr>
            <a:spLocks noGrp="1"/>
          </p:cNvSpPr>
          <p:nvPr>
            <p:ph type="ftr" sz="quarter" idx="3"/>
          </p:nvPr>
        </p:nvSpPr>
        <p:spPr>
          <a:xfrm>
            <a:off x="457200" y="6438900"/>
            <a:ext cx="87444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pPr fontAlgn="base">
              <a:spcBef>
                <a:spcPct val="0"/>
              </a:spcBef>
              <a:spcAft>
                <a:spcPct val="0"/>
              </a:spcAft>
            </a:pPr>
            <a:fld id="{560E72DA-B282-4D64-BFF2-FC305F34324E}" type="slidenum">
              <a:rPr lang="zh-CN" altLang="en-US" b="1" smtClean="0">
                <a:solidFill>
                  <a:srgbClr val="000000">
                    <a:tint val="75000"/>
                  </a:srgbClr>
                </a:solidFill>
                <a:ea typeface="宋体" pitchFamily="2" charset="-122"/>
              </a:rPr>
              <a:pPr fontAlgn="base">
                <a:spcBef>
                  <a:spcPct val="0"/>
                </a:spcBef>
                <a:spcAft>
                  <a:spcPct val="0"/>
                </a:spcAft>
              </a:pPr>
              <a:t>‹#›</a:t>
            </a:fld>
            <a:endParaRPr lang="zh-CN" altLang="en-US" b="1" dirty="0">
              <a:solidFill>
                <a:srgbClr val="000000">
                  <a:tint val="75000"/>
                </a:srgbClr>
              </a:solidFill>
              <a:ea typeface="宋体" pitchFamily="2" charset="-122"/>
            </a:endParaRPr>
          </a:p>
        </p:txBody>
      </p:sp>
      <p:cxnSp>
        <p:nvCxnSpPr>
          <p:cNvPr id="4" name="直接连接符 3"/>
          <p:cNvCxnSpPr/>
          <p:nvPr/>
        </p:nvCxnSpPr>
        <p:spPr bwMode="auto">
          <a:xfrm>
            <a:off x="611560" y="1268760"/>
            <a:ext cx="7992888" cy="0"/>
          </a:xfrm>
          <a:prstGeom prst="line">
            <a:avLst/>
          </a:prstGeom>
          <a:solidFill>
            <a:schemeClr val="accent1"/>
          </a:solidFill>
          <a:ln w="28575" cap="flat" cmpd="sng" algn="ctr">
            <a:solidFill>
              <a:srgbClr val="C00000"/>
            </a:solidFill>
            <a:prstDash val="solid"/>
            <a:round/>
            <a:headEnd type="none" w="med" len="med"/>
            <a:tailEnd type="none" w="med" len="med"/>
          </a:ln>
          <a:effectLst>
            <a:outerShdw dist="35921" dir="2700000" algn="ctr" rotWithShape="0">
              <a:schemeClr val="bg2"/>
            </a:outerShdw>
          </a:effectLst>
          <a:extLst/>
        </p:spPr>
      </p:cxnSp>
    </p:spTree>
    <p:extLst>
      <p:ext uri="{BB962C8B-B14F-4D97-AF65-F5344CB8AC3E}">
        <p14:creationId xmlns:p14="http://schemas.microsoft.com/office/powerpoint/2010/main" val="158652779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hf hdr="0" ftr="0" dt="0"/>
  <p:txStyles>
    <p:title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p:titleStyle>
    <p:bodyStyle>
      <a:lvl1pPr marL="0" indent="0" algn="l" rtl="0" eaLnBrk="1" fontAlgn="base" hangingPunct="1">
        <a:spcBef>
          <a:spcPct val="20000"/>
        </a:spcBef>
        <a:spcAft>
          <a:spcPct val="0"/>
        </a:spcAft>
        <a:buClr>
          <a:schemeClr val="tx2"/>
        </a:buClr>
        <a:buFont typeface="Wingdings" panose="05000000000000000000" pitchFamily="2" charset="2"/>
        <a:buNone/>
        <a:defRPr sz="2400" kern="1200">
          <a:solidFill>
            <a:schemeClr val="tx1"/>
          </a:solidFill>
          <a:latin typeface="+mn-lt"/>
          <a:ea typeface="+mn-ea"/>
          <a:cs typeface="+mn-cs"/>
        </a:defRPr>
      </a:lvl1pPr>
      <a:lvl2pPr marL="457200" indent="0" algn="l" rtl="0" eaLnBrk="1" fontAlgn="base" hangingPunct="1">
        <a:spcBef>
          <a:spcPct val="20000"/>
        </a:spcBef>
        <a:spcAft>
          <a:spcPct val="0"/>
        </a:spcAft>
        <a:buClr>
          <a:schemeClr val="accent1"/>
        </a:buClr>
        <a:buFont typeface="Wingdings" panose="05000000000000000000" pitchFamily="2" charset="2"/>
        <a:buNone/>
        <a:defRPr sz="2200" kern="1200">
          <a:solidFill>
            <a:schemeClr val="tx1"/>
          </a:solidFill>
          <a:latin typeface="+mn-lt"/>
          <a:ea typeface="+mn-ea"/>
          <a:cs typeface="+mn-cs"/>
        </a:defRPr>
      </a:lvl2pPr>
      <a:lvl3pPr marL="914400" indent="0" algn="l" rtl="0" eaLnBrk="1" fontAlgn="base" hangingPunct="1">
        <a:spcBef>
          <a:spcPct val="20000"/>
        </a:spcBef>
        <a:spcAft>
          <a:spcPct val="0"/>
        </a:spcAft>
        <a:buClr>
          <a:schemeClr val="accent2"/>
        </a:buClr>
        <a:buNone/>
        <a:defRPr kern="1200">
          <a:solidFill>
            <a:schemeClr val="tx1"/>
          </a:solidFill>
          <a:latin typeface="+mn-lt"/>
          <a:ea typeface="+mn-ea"/>
          <a:cs typeface="+mn-cs"/>
        </a:defRPr>
      </a:lvl3pPr>
      <a:lvl4pPr marL="1371600" indent="0" algn="l" rtl="0" eaLnBrk="1" fontAlgn="base" hangingPunct="1">
        <a:spcBef>
          <a:spcPct val="20000"/>
        </a:spcBef>
        <a:spcAft>
          <a:spcPct val="0"/>
        </a:spcAft>
        <a:buNone/>
        <a:defRPr sz="1600" kern="1200">
          <a:solidFill>
            <a:schemeClr val="tx1"/>
          </a:solidFill>
          <a:latin typeface="+mn-lt"/>
          <a:ea typeface="+mn-ea"/>
          <a:cs typeface="+mn-cs"/>
        </a:defRPr>
      </a:lvl4pPr>
      <a:lvl5pPr marL="1828800" indent="0" algn="l" rtl="0" eaLnBrk="1" fontAlgn="base" hangingPunct="1">
        <a:spcBef>
          <a:spcPct val="20000"/>
        </a:spcBef>
        <a:spcAft>
          <a:spcPct val="0"/>
        </a:spcAf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gray">
          <a:xfrm>
            <a:off x="457200" y="1676400"/>
            <a:ext cx="82677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1026" name="Rectangle 2"/>
          <p:cNvSpPr>
            <a:spLocks noGrp="1" noChangeArrowheads="1"/>
          </p:cNvSpPr>
          <p:nvPr>
            <p:ph type="title"/>
          </p:nvPr>
        </p:nvSpPr>
        <p:spPr bwMode="gray">
          <a:xfrm>
            <a:off x="611560" y="629443"/>
            <a:ext cx="7992888"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3" name="页脚占位符 2"/>
          <p:cNvSpPr>
            <a:spLocks noGrp="1"/>
          </p:cNvSpPr>
          <p:nvPr>
            <p:ph type="ftr" sz="quarter" idx="3"/>
          </p:nvPr>
        </p:nvSpPr>
        <p:spPr>
          <a:xfrm>
            <a:off x="457200" y="6438900"/>
            <a:ext cx="87444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pPr fontAlgn="base">
              <a:spcBef>
                <a:spcPct val="0"/>
              </a:spcBef>
              <a:spcAft>
                <a:spcPct val="0"/>
              </a:spcAft>
            </a:pPr>
            <a:fld id="{560E72DA-B282-4D64-BFF2-FC305F34324E}" type="slidenum">
              <a:rPr lang="zh-CN" altLang="en-US" b="1" smtClean="0">
                <a:solidFill>
                  <a:srgbClr val="000000">
                    <a:tint val="75000"/>
                  </a:srgbClr>
                </a:solidFill>
                <a:ea typeface="宋体" pitchFamily="2" charset="-122"/>
              </a:rPr>
              <a:pPr fontAlgn="base">
                <a:spcBef>
                  <a:spcPct val="0"/>
                </a:spcBef>
                <a:spcAft>
                  <a:spcPct val="0"/>
                </a:spcAft>
              </a:pPr>
              <a:t>‹#›</a:t>
            </a:fld>
            <a:endParaRPr lang="zh-CN" altLang="en-US" b="1" dirty="0">
              <a:solidFill>
                <a:srgbClr val="000000">
                  <a:tint val="75000"/>
                </a:srgbClr>
              </a:solidFill>
              <a:ea typeface="宋体" pitchFamily="2" charset="-122"/>
            </a:endParaRPr>
          </a:p>
        </p:txBody>
      </p:sp>
      <p:cxnSp>
        <p:nvCxnSpPr>
          <p:cNvPr id="4" name="直接连接符 3"/>
          <p:cNvCxnSpPr/>
          <p:nvPr/>
        </p:nvCxnSpPr>
        <p:spPr bwMode="auto">
          <a:xfrm>
            <a:off x="611560" y="1268760"/>
            <a:ext cx="7992888" cy="0"/>
          </a:xfrm>
          <a:prstGeom prst="line">
            <a:avLst/>
          </a:prstGeom>
          <a:solidFill>
            <a:schemeClr val="accent1"/>
          </a:solidFill>
          <a:ln w="28575" cap="flat" cmpd="sng" algn="ctr">
            <a:solidFill>
              <a:srgbClr val="C00000"/>
            </a:solidFill>
            <a:prstDash val="solid"/>
            <a:round/>
            <a:headEnd type="none" w="med" len="med"/>
            <a:tailEnd type="none" w="med" len="med"/>
          </a:ln>
          <a:effectLst>
            <a:outerShdw dist="35921" dir="2700000" algn="ctr" rotWithShape="0">
              <a:schemeClr val="bg2"/>
            </a:outerShdw>
          </a:effectLst>
          <a:extLst/>
        </p:spPr>
      </p:cxnSp>
    </p:spTree>
    <p:extLst>
      <p:ext uri="{BB962C8B-B14F-4D97-AF65-F5344CB8AC3E}">
        <p14:creationId xmlns:p14="http://schemas.microsoft.com/office/powerpoint/2010/main" val="331629810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hf hdr="0" ftr="0" dt="0"/>
  <p:txStyles>
    <p:title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p:titleStyle>
    <p:bodyStyle>
      <a:lvl1pPr marL="0" indent="0" algn="l" rtl="0" eaLnBrk="1" fontAlgn="base" hangingPunct="1">
        <a:spcBef>
          <a:spcPct val="20000"/>
        </a:spcBef>
        <a:spcAft>
          <a:spcPct val="0"/>
        </a:spcAft>
        <a:buClr>
          <a:schemeClr val="tx2"/>
        </a:buClr>
        <a:buFont typeface="Wingdings" panose="05000000000000000000" pitchFamily="2" charset="2"/>
        <a:buNone/>
        <a:defRPr sz="2400" kern="1200">
          <a:solidFill>
            <a:schemeClr val="tx1"/>
          </a:solidFill>
          <a:latin typeface="+mn-lt"/>
          <a:ea typeface="+mn-ea"/>
          <a:cs typeface="+mn-cs"/>
        </a:defRPr>
      </a:lvl1pPr>
      <a:lvl2pPr marL="457200" indent="0" algn="l" rtl="0" eaLnBrk="1" fontAlgn="base" hangingPunct="1">
        <a:spcBef>
          <a:spcPct val="20000"/>
        </a:spcBef>
        <a:spcAft>
          <a:spcPct val="0"/>
        </a:spcAft>
        <a:buClr>
          <a:schemeClr val="accent1"/>
        </a:buClr>
        <a:buFont typeface="Wingdings" panose="05000000000000000000" pitchFamily="2" charset="2"/>
        <a:buNone/>
        <a:defRPr sz="2200" kern="1200">
          <a:solidFill>
            <a:schemeClr val="tx1"/>
          </a:solidFill>
          <a:latin typeface="+mn-lt"/>
          <a:ea typeface="+mn-ea"/>
          <a:cs typeface="+mn-cs"/>
        </a:defRPr>
      </a:lvl2pPr>
      <a:lvl3pPr marL="914400" indent="0" algn="l" rtl="0" eaLnBrk="1" fontAlgn="base" hangingPunct="1">
        <a:spcBef>
          <a:spcPct val="20000"/>
        </a:spcBef>
        <a:spcAft>
          <a:spcPct val="0"/>
        </a:spcAft>
        <a:buClr>
          <a:schemeClr val="accent2"/>
        </a:buClr>
        <a:buNone/>
        <a:defRPr kern="1200">
          <a:solidFill>
            <a:schemeClr val="tx1"/>
          </a:solidFill>
          <a:latin typeface="+mn-lt"/>
          <a:ea typeface="+mn-ea"/>
          <a:cs typeface="+mn-cs"/>
        </a:defRPr>
      </a:lvl3pPr>
      <a:lvl4pPr marL="1371600" indent="0" algn="l" rtl="0" eaLnBrk="1" fontAlgn="base" hangingPunct="1">
        <a:spcBef>
          <a:spcPct val="20000"/>
        </a:spcBef>
        <a:spcAft>
          <a:spcPct val="0"/>
        </a:spcAft>
        <a:buNone/>
        <a:defRPr sz="1600" kern="1200">
          <a:solidFill>
            <a:schemeClr val="tx1"/>
          </a:solidFill>
          <a:latin typeface="+mn-lt"/>
          <a:ea typeface="+mn-ea"/>
          <a:cs typeface="+mn-cs"/>
        </a:defRPr>
      </a:lvl4pPr>
      <a:lvl5pPr marL="1828800" indent="0" algn="l" rtl="0" eaLnBrk="1" fontAlgn="base" hangingPunct="1">
        <a:spcBef>
          <a:spcPct val="20000"/>
        </a:spcBef>
        <a:spcAft>
          <a:spcPct val="0"/>
        </a:spcAf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2018/11/17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8556823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72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gray">
          <a:xfrm>
            <a:off x="457200" y="1676400"/>
            <a:ext cx="82677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1026" name="Rectangle 2"/>
          <p:cNvSpPr>
            <a:spLocks noGrp="1" noChangeArrowheads="1"/>
          </p:cNvSpPr>
          <p:nvPr>
            <p:ph type="title"/>
          </p:nvPr>
        </p:nvSpPr>
        <p:spPr bwMode="gray">
          <a:xfrm>
            <a:off x="611560" y="629443"/>
            <a:ext cx="7992888"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3" name="页脚占位符 2"/>
          <p:cNvSpPr>
            <a:spLocks noGrp="1"/>
          </p:cNvSpPr>
          <p:nvPr>
            <p:ph type="ftr" sz="quarter" idx="3"/>
          </p:nvPr>
        </p:nvSpPr>
        <p:spPr>
          <a:xfrm>
            <a:off x="457200" y="6438900"/>
            <a:ext cx="87444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pPr fontAlgn="base">
              <a:spcBef>
                <a:spcPct val="0"/>
              </a:spcBef>
              <a:spcAft>
                <a:spcPct val="0"/>
              </a:spcAft>
            </a:pPr>
            <a:fld id="{560E72DA-B282-4D64-BFF2-FC305F34324E}" type="slidenum">
              <a:rPr lang="zh-CN" altLang="en-US" b="1" smtClean="0">
                <a:solidFill>
                  <a:srgbClr val="000000">
                    <a:tint val="75000"/>
                  </a:srgbClr>
                </a:solidFill>
                <a:ea typeface="宋体" pitchFamily="2" charset="-122"/>
              </a:rPr>
              <a:pPr fontAlgn="base">
                <a:spcBef>
                  <a:spcPct val="0"/>
                </a:spcBef>
                <a:spcAft>
                  <a:spcPct val="0"/>
                </a:spcAft>
              </a:pPr>
              <a:t>‹#›</a:t>
            </a:fld>
            <a:endParaRPr lang="zh-CN" altLang="en-US" b="1" dirty="0">
              <a:solidFill>
                <a:srgbClr val="000000">
                  <a:tint val="75000"/>
                </a:srgbClr>
              </a:solidFill>
              <a:ea typeface="宋体" pitchFamily="2" charset="-122"/>
            </a:endParaRPr>
          </a:p>
        </p:txBody>
      </p:sp>
      <p:cxnSp>
        <p:nvCxnSpPr>
          <p:cNvPr id="4" name="直接连接符 3"/>
          <p:cNvCxnSpPr/>
          <p:nvPr/>
        </p:nvCxnSpPr>
        <p:spPr bwMode="auto">
          <a:xfrm>
            <a:off x="611560" y="1268760"/>
            <a:ext cx="7992888" cy="0"/>
          </a:xfrm>
          <a:prstGeom prst="line">
            <a:avLst/>
          </a:prstGeom>
          <a:solidFill>
            <a:schemeClr val="accent1"/>
          </a:solidFill>
          <a:ln w="28575" cap="flat" cmpd="sng" algn="ctr">
            <a:solidFill>
              <a:srgbClr val="C00000"/>
            </a:solidFill>
            <a:prstDash val="solid"/>
            <a:round/>
            <a:headEnd type="none" w="med" len="med"/>
            <a:tailEnd type="none" w="med" len="med"/>
          </a:ln>
          <a:effectLst>
            <a:outerShdw dist="35921" dir="2700000" algn="ctr" rotWithShape="0">
              <a:schemeClr val="bg2"/>
            </a:outerShdw>
          </a:effectLst>
          <a:extLst/>
        </p:spPr>
      </p:cxnSp>
    </p:spTree>
    <p:extLst>
      <p:ext uri="{BB962C8B-B14F-4D97-AF65-F5344CB8AC3E}">
        <p14:creationId xmlns:p14="http://schemas.microsoft.com/office/powerpoint/2010/main" val="321379149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hf hdr="0" ftr="0" dt="0"/>
  <p:txStyles>
    <p:title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p:titleStyle>
    <p:bodyStyle>
      <a:lvl1pPr marL="0" indent="0" algn="l" rtl="0" eaLnBrk="1" fontAlgn="base" hangingPunct="1">
        <a:spcBef>
          <a:spcPct val="20000"/>
        </a:spcBef>
        <a:spcAft>
          <a:spcPct val="0"/>
        </a:spcAft>
        <a:buClr>
          <a:schemeClr val="tx2"/>
        </a:buClr>
        <a:buFont typeface="Wingdings" panose="05000000000000000000" pitchFamily="2" charset="2"/>
        <a:buNone/>
        <a:defRPr sz="2400" kern="1200">
          <a:solidFill>
            <a:schemeClr val="tx1"/>
          </a:solidFill>
          <a:latin typeface="+mn-lt"/>
          <a:ea typeface="+mn-ea"/>
          <a:cs typeface="+mn-cs"/>
        </a:defRPr>
      </a:lvl1pPr>
      <a:lvl2pPr marL="457200" indent="0" algn="l" rtl="0" eaLnBrk="1" fontAlgn="base" hangingPunct="1">
        <a:spcBef>
          <a:spcPct val="20000"/>
        </a:spcBef>
        <a:spcAft>
          <a:spcPct val="0"/>
        </a:spcAft>
        <a:buClr>
          <a:schemeClr val="accent1"/>
        </a:buClr>
        <a:buFont typeface="Wingdings" panose="05000000000000000000" pitchFamily="2" charset="2"/>
        <a:buNone/>
        <a:defRPr sz="2200" kern="1200">
          <a:solidFill>
            <a:schemeClr val="tx1"/>
          </a:solidFill>
          <a:latin typeface="+mn-lt"/>
          <a:ea typeface="+mn-ea"/>
          <a:cs typeface="+mn-cs"/>
        </a:defRPr>
      </a:lvl2pPr>
      <a:lvl3pPr marL="914400" indent="0" algn="l" rtl="0" eaLnBrk="1" fontAlgn="base" hangingPunct="1">
        <a:spcBef>
          <a:spcPct val="20000"/>
        </a:spcBef>
        <a:spcAft>
          <a:spcPct val="0"/>
        </a:spcAft>
        <a:buClr>
          <a:schemeClr val="accent2"/>
        </a:buClr>
        <a:buNone/>
        <a:defRPr kern="1200">
          <a:solidFill>
            <a:schemeClr val="tx1"/>
          </a:solidFill>
          <a:latin typeface="+mn-lt"/>
          <a:ea typeface="+mn-ea"/>
          <a:cs typeface="+mn-cs"/>
        </a:defRPr>
      </a:lvl3pPr>
      <a:lvl4pPr marL="1371600" indent="0" algn="l" rtl="0" eaLnBrk="1" fontAlgn="base" hangingPunct="1">
        <a:spcBef>
          <a:spcPct val="20000"/>
        </a:spcBef>
        <a:spcAft>
          <a:spcPct val="0"/>
        </a:spcAft>
        <a:buNone/>
        <a:defRPr sz="1600" kern="1200">
          <a:solidFill>
            <a:schemeClr val="tx1"/>
          </a:solidFill>
          <a:latin typeface="+mn-lt"/>
          <a:ea typeface="+mn-ea"/>
          <a:cs typeface="+mn-cs"/>
        </a:defRPr>
      </a:lvl4pPr>
      <a:lvl5pPr marL="1828800" indent="0" algn="l" rtl="0" eaLnBrk="1" fontAlgn="base" hangingPunct="1">
        <a:spcBef>
          <a:spcPct val="20000"/>
        </a:spcBef>
        <a:spcAft>
          <a:spcPct val="0"/>
        </a:spcAf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gray">
          <a:xfrm>
            <a:off x="457200" y="1676400"/>
            <a:ext cx="82677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1026" name="Rectangle 2"/>
          <p:cNvSpPr>
            <a:spLocks noGrp="1" noChangeArrowheads="1"/>
          </p:cNvSpPr>
          <p:nvPr>
            <p:ph type="title"/>
          </p:nvPr>
        </p:nvSpPr>
        <p:spPr bwMode="gray">
          <a:xfrm>
            <a:off x="611560" y="629443"/>
            <a:ext cx="7992888"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3" name="页脚占位符 2"/>
          <p:cNvSpPr>
            <a:spLocks noGrp="1"/>
          </p:cNvSpPr>
          <p:nvPr>
            <p:ph type="ftr" sz="quarter" idx="3"/>
          </p:nvPr>
        </p:nvSpPr>
        <p:spPr>
          <a:xfrm>
            <a:off x="457200" y="6438900"/>
            <a:ext cx="87444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pPr fontAlgn="base">
              <a:spcBef>
                <a:spcPct val="0"/>
              </a:spcBef>
              <a:spcAft>
                <a:spcPct val="0"/>
              </a:spcAft>
            </a:pPr>
            <a:fld id="{560E72DA-B282-4D64-BFF2-FC305F34324E}" type="slidenum">
              <a:rPr lang="zh-CN" altLang="en-US" b="1" smtClean="0">
                <a:solidFill>
                  <a:srgbClr val="000000">
                    <a:tint val="75000"/>
                  </a:srgbClr>
                </a:solidFill>
                <a:ea typeface="宋体" pitchFamily="2" charset="-122"/>
              </a:rPr>
              <a:pPr fontAlgn="base">
                <a:spcBef>
                  <a:spcPct val="0"/>
                </a:spcBef>
                <a:spcAft>
                  <a:spcPct val="0"/>
                </a:spcAft>
              </a:pPr>
              <a:t>‹#›</a:t>
            </a:fld>
            <a:endParaRPr lang="zh-CN" altLang="en-US" b="1" dirty="0">
              <a:solidFill>
                <a:srgbClr val="000000">
                  <a:tint val="75000"/>
                </a:srgbClr>
              </a:solidFill>
              <a:ea typeface="宋体" pitchFamily="2" charset="-122"/>
            </a:endParaRPr>
          </a:p>
        </p:txBody>
      </p:sp>
      <p:cxnSp>
        <p:nvCxnSpPr>
          <p:cNvPr id="4" name="直接连接符 3"/>
          <p:cNvCxnSpPr/>
          <p:nvPr/>
        </p:nvCxnSpPr>
        <p:spPr bwMode="auto">
          <a:xfrm>
            <a:off x="611560" y="1268760"/>
            <a:ext cx="7992888" cy="0"/>
          </a:xfrm>
          <a:prstGeom prst="line">
            <a:avLst/>
          </a:prstGeom>
          <a:solidFill>
            <a:schemeClr val="accent1"/>
          </a:solidFill>
          <a:ln w="28575" cap="flat" cmpd="sng" algn="ctr">
            <a:solidFill>
              <a:srgbClr val="C00000"/>
            </a:solidFill>
            <a:prstDash val="solid"/>
            <a:round/>
            <a:headEnd type="none" w="med" len="med"/>
            <a:tailEnd type="none" w="med" len="med"/>
          </a:ln>
          <a:effectLst>
            <a:outerShdw dist="35921" dir="2700000" algn="ctr" rotWithShape="0">
              <a:schemeClr val="bg2"/>
            </a:outerShdw>
          </a:effectLst>
          <a:extLst/>
        </p:spPr>
      </p:cxnSp>
    </p:spTree>
    <p:extLst>
      <p:ext uri="{BB962C8B-B14F-4D97-AF65-F5344CB8AC3E}">
        <p14:creationId xmlns:p14="http://schemas.microsoft.com/office/powerpoint/2010/main" val="132819711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hf hdr="0" ftr="0" dt="0"/>
  <p:txStyles>
    <p:title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p:titleStyle>
    <p:bodyStyle>
      <a:lvl1pPr marL="0" indent="0" algn="l" rtl="0" eaLnBrk="1" fontAlgn="base" hangingPunct="1">
        <a:spcBef>
          <a:spcPct val="20000"/>
        </a:spcBef>
        <a:spcAft>
          <a:spcPct val="0"/>
        </a:spcAft>
        <a:buClr>
          <a:schemeClr val="tx2"/>
        </a:buClr>
        <a:buFont typeface="Wingdings" panose="05000000000000000000" pitchFamily="2" charset="2"/>
        <a:buNone/>
        <a:defRPr sz="2400" kern="1200">
          <a:solidFill>
            <a:schemeClr val="tx1"/>
          </a:solidFill>
          <a:latin typeface="+mn-lt"/>
          <a:ea typeface="+mn-ea"/>
          <a:cs typeface="+mn-cs"/>
        </a:defRPr>
      </a:lvl1pPr>
      <a:lvl2pPr marL="457200" indent="0" algn="l" rtl="0" eaLnBrk="1" fontAlgn="base" hangingPunct="1">
        <a:spcBef>
          <a:spcPct val="20000"/>
        </a:spcBef>
        <a:spcAft>
          <a:spcPct val="0"/>
        </a:spcAft>
        <a:buClr>
          <a:schemeClr val="accent1"/>
        </a:buClr>
        <a:buFont typeface="Wingdings" panose="05000000000000000000" pitchFamily="2" charset="2"/>
        <a:buNone/>
        <a:defRPr sz="2200" kern="1200">
          <a:solidFill>
            <a:schemeClr val="tx1"/>
          </a:solidFill>
          <a:latin typeface="+mn-lt"/>
          <a:ea typeface="+mn-ea"/>
          <a:cs typeface="+mn-cs"/>
        </a:defRPr>
      </a:lvl2pPr>
      <a:lvl3pPr marL="914400" indent="0" algn="l" rtl="0" eaLnBrk="1" fontAlgn="base" hangingPunct="1">
        <a:spcBef>
          <a:spcPct val="20000"/>
        </a:spcBef>
        <a:spcAft>
          <a:spcPct val="0"/>
        </a:spcAft>
        <a:buClr>
          <a:schemeClr val="accent2"/>
        </a:buClr>
        <a:buNone/>
        <a:defRPr kern="1200">
          <a:solidFill>
            <a:schemeClr val="tx1"/>
          </a:solidFill>
          <a:latin typeface="+mn-lt"/>
          <a:ea typeface="+mn-ea"/>
          <a:cs typeface="+mn-cs"/>
        </a:defRPr>
      </a:lvl3pPr>
      <a:lvl4pPr marL="1371600" indent="0" algn="l" rtl="0" eaLnBrk="1" fontAlgn="base" hangingPunct="1">
        <a:spcBef>
          <a:spcPct val="20000"/>
        </a:spcBef>
        <a:spcAft>
          <a:spcPct val="0"/>
        </a:spcAft>
        <a:buNone/>
        <a:defRPr sz="1600" kern="1200">
          <a:solidFill>
            <a:schemeClr val="tx1"/>
          </a:solidFill>
          <a:latin typeface="+mn-lt"/>
          <a:ea typeface="+mn-ea"/>
          <a:cs typeface="+mn-cs"/>
        </a:defRPr>
      </a:lvl4pPr>
      <a:lvl5pPr marL="1828800" indent="0" algn="l" rtl="0" eaLnBrk="1" fontAlgn="base" hangingPunct="1">
        <a:spcBef>
          <a:spcPct val="20000"/>
        </a:spcBef>
        <a:spcAft>
          <a:spcPct val="0"/>
        </a:spcAf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gray">
          <a:xfrm>
            <a:off x="457200" y="1676400"/>
            <a:ext cx="82677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1026" name="Rectangle 2"/>
          <p:cNvSpPr>
            <a:spLocks noGrp="1" noChangeArrowheads="1"/>
          </p:cNvSpPr>
          <p:nvPr>
            <p:ph type="title"/>
          </p:nvPr>
        </p:nvSpPr>
        <p:spPr bwMode="gray">
          <a:xfrm>
            <a:off x="611560" y="629443"/>
            <a:ext cx="7992888"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3" name="页脚占位符 2"/>
          <p:cNvSpPr>
            <a:spLocks noGrp="1"/>
          </p:cNvSpPr>
          <p:nvPr>
            <p:ph type="ftr" sz="quarter" idx="3"/>
          </p:nvPr>
        </p:nvSpPr>
        <p:spPr>
          <a:xfrm>
            <a:off x="457200" y="6438900"/>
            <a:ext cx="87444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pPr fontAlgn="base">
              <a:spcBef>
                <a:spcPct val="0"/>
              </a:spcBef>
              <a:spcAft>
                <a:spcPct val="0"/>
              </a:spcAft>
            </a:pPr>
            <a:fld id="{560E72DA-B282-4D64-BFF2-FC305F34324E}" type="slidenum">
              <a:rPr lang="zh-CN" altLang="en-US" b="1" smtClean="0">
                <a:solidFill>
                  <a:srgbClr val="000000">
                    <a:tint val="75000"/>
                  </a:srgbClr>
                </a:solidFill>
                <a:ea typeface="宋体" pitchFamily="2" charset="-122"/>
              </a:rPr>
              <a:pPr fontAlgn="base">
                <a:spcBef>
                  <a:spcPct val="0"/>
                </a:spcBef>
                <a:spcAft>
                  <a:spcPct val="0"/>
                </a:spcAft>
              </a:pPr>
              <a:t>‹#›</a:t>
            </a:fld>
            <a:endParaRPr lang="zh-CN" altLang="en-US" b="1" dirty="0">
              <a:solidFill>
                <a:srgbClr val="000000">
                  <a:tint val="75000"/>
                </a:srgbClr>
              </a:solidFill>
              <a:ea typeface="宋体" pitchFamily="2" charset="-122"/>
            </a:endParaRPr>
          </a:p>
        </p:txBody>
      </p:sp>
      <p:cxnSp>
        <p:nvCxnSpPr>
          <p:cNvPr id="4" name="直接连接符 3"/>
          <p:cNvCxnSpPr/>
          <p:nvPr/>
        </p:nvCxnSpPr>
        <p:spPr bwMode="auto">
          <a:xfrm>
            <a:off x="611560" y="1268760"/>
            <a:ext cx="7992888" cy="0"/>
          </a:xfrm>
          <a:prstGeom prst="line">
            <a:avLst/>
          </a:prstGeom>
          <a:solidFill>
            <a:schemeClr val="accent1"/>
          </a:solidFill>
          <a:ln w="28575" cap="flat" cmpd="sng" algn="ctr">
            <a:solidFill>
              <a:srgbClr val="C00000"/>
            </a:solidFill>
            <a:prstDash val="solid"/>
            <a:round/>
            <a:headEnd type="none" w="med" len="med"/>
            <a:tailEnd type="none" w="med" len="med"/>
          </a:ln>
          <a:effectLst>
            <a:outerShdw dist="35921" dir="2700000" algn="ctr" rotWithShape="0">
              <a:schemeClr val="bg2"/>
            </a:outerShdw>
          </a:effectLst>
          <a:extLst/>
        </p:spPr>
      </p:cxnSp>
    </p:spTree>
    <p:extLst>
      <p:ext uri="{BB962C8B-B14F-4D97-AF65-F5344CB8AC3E}">
        <p14:creationId xmlns:p14="http://schemas.microsoft.com/office/powerpoint/2010/main" val="96397383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hf hdr="0" ftr="0" dt="0"/>
  <p:txStyles>
    <p:title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p:titleStyle>
    <p:bodyStyle>
      <a:lvl1pPr marL="0" indent="0" algn="l" rtl="0" eaLnBrk="1" fontAlgn="base" hangingPunct="1">
        <a:spcBef>
          <a:spcPct val="20000"/>
        </a:spcBef>
        <a:spcAft>
          <a:spcPct val="0"/>
        </a:spcAft>
        <a:buClr>
          <a:schemeClr val="tx2"/>
        </a:buClr>
        <a:buFont typeface="Wingdings" panose="05000000000000000000" pitchFamily="2" charset="2"/>
        <a:buNone/>
        <a:defRPr sz="2400" kern="1200">
          <a:solidFill>
            <a:schemeClr val="tx1"/>
          </a:solidFill>
          <a:latin typeface="+mn-lt"/>
          <a:ea typeface="+mn-ea"/>
          <a:cs typeface="+mn-cs"/>
        </a:defRPr>
      </a:lvl1pPr>
      <a:lvl2pPr marL="457200" indent="0" algn="l" rtl="0" eaLnBrk="1" fontAlgn="base" hangingPunct="1">
        <a:spcBef>
          <a:spcPct val="20000"/>
        </a:spcBef>
        <a:spcAft>
          <a:spcPct val="0"/>
        </a:spcAft>
        <a:buClr>
          <a:schemeClr val="accent1"/>
        </a:buClr>
        <a:buFont typeface="Wingdings" panose="05000000000000000000" pitchFamily="2" charset="2"/>
        <a:buNone/>
        <a:defRPr sz="2200" kern="1200">
          <a:solidFill>
            <a:schemeClr val="tx1"/>
          </a:solidFill>
          <a:latin typeface="+mn-lt"/>
          <a:ea typeface="+mn-ea"/>
          <a:cs typeface="+mn-cs"/>
        </a:defRPr>
      </a:lvl2pPr>
      <a:lvl3pPr marL="914400" indent="0" algn="l" rtl="0" eaLnBrk="1" fontAlgn="base" hangingPunct="1">
        <a:spcBef>
          <a:spcPct val="20000"/>
        </a:spcBef>
        <a:spcAft>
          <a:spcPct val="0"/>
        </a:spcAft>
        <a:buClr>
          <a:schemeClr val="accent2"/>
        </a:buClr>
        <a:buNone/>
        <a:defRPr kern="1200">
          <a:solidFill>
            <a:schemeClr val="tx1"/>
          </a:solidFill>
          <a:latin typeface="+mn-lt"/>
          <a:ea typeface="+mn-ea"/>
          <a:cs typeface="+mn-cs"/>
        </a:defRPr>
      </a:lvl3pPr>
      <a:lvl4pPr marL="1371600" indent="0" algn="l" rtl="0" eaLnBrk="1" fontAlgn="base" hangingPunct="1">
        <a:spcBef>
          <a:spcPct val="20000"/>
        </a:spcBef>
        <a:spcAft>
          <a:spcPct val="0"/>
        </a:spcAft>
        <a:buNone/>
        <a:defRPr sz="1600" kern="1200">
          <a:solidFill>
            <a:schemeClr val="tx1"/>
          </a:solidFill>
          <a:latin typeface="+mn-lt"/>
          <a:ea typeface="+mn-ea"/>
          <a:cs typeface="+mn-cs"/>
        </a:defRPr>
      </a:lvl4pPr>
      <a:lvl5pPr marL="1828800" indent="0" algn="l" rtl="0" eaLnBrk="1" fontAlgn="base" hangingPunct="1">
        <a:spcBef>
          <a:spcPct val="20000"/>
        </a:spcBef>
        <a:spcAft>
          <a:spcPct val="0"/>
        </a:spcAf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gray">
          <a:xfrm>
            <a:off x="457200" y="1676400"/>
            <a:ext cx="82677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1026" name="Rectangle 2"/>
          <p:cNvSpPr>
            <a:spLocks noGrp="1" noChangeArrowheads="1"/>
          </p:cNvSpPr>
          <p:nvPr>
            <p:ph type="title"/>
          </p:nvPr>
        </p:nvSpPr>
        <p:spPr bwMode="gray">
          <a:xfrm>
            <a:off x="611560" y="629443"/>
            <a:ext cx="7992888"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3" name="页脚占位符 2"/>
          <p:cNvSpPr>
            <a:spLocks noGrp="1"/>
          </p:cNvSpPr>
          <p:nvPr>
            <p:ph type="ftr" sz="quarter" idx="3"/>
          </p:nvPr>
        </p:nvSpPr>
        <p:spPr>
          <a:xfrm>
            <a:off x="457200" y="6438900"/>
            <a:ext cx="87444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pPr fontAlgn="base">
              <a:spcBef>
                <a:spcPct val="0"/>
              </a:spcBef>
              <a:spcAft>
                <a:spcPct val="0"/>
              </a:spcAft>
            </a:pPr>
            <a:fld id="{560E72DA-B282-4D64-BFF2-FC305F34324E}" type="slidenum">
              <a:rPr lang="zh-CN" altLang="en-US" b="1" smtClean="0">
                <a:solidFill>
                  <a:srgbClr val="000000">
                    <a:tint val="75000"/>
                  </a:srgbClr>
                </a:solidFill>
                <a:ea typeface="宋体" pitchFamily="2" charset="-122"/>
              </a:rPr>
              <a:pPr fontAlgn="base">
                <a:spcBef>
                  <a:spcPct val="0"/>
                </a:spcBef>
                <a:spcAft>
                  <a:spcPct val="0"/>
                </a:spcAft>
              </a:pPr>
              <a:t>‹#›</a:t>
            </a:fld>
            <a:endParaRPr lang="zh-CN" altLang="en-US" b="1" dirty="0">
              <a:solidFill>
                <a:srgbClr val="000000">
                  <a:tint val="75000"/>
                </a:srgbClr>
              </a:solidFill>
              <a:ea typeface="宋体" pitchFamily="2" charset="-122"/>
            </a:endParaRPr>
          </a:p>
        </p:txBody>
      </p:sp>
      <p:cxnSp>
        <p:nvCxnSpPr>
          <p:cNvPr id="4" name="直接连接符 3"/>
          <p:cNvCxnSpPr/>
          <p:nvPr/>
        </p:nvCxnSpPr>
        <p:spPr bwMode="auto">
          <a:xfrm>
            <a:off x="611560" y="1268760"/>
            <a:ext cx="7992888" cy="0"/>
          </a:xfrm>
          <a:prstGeom prst="line">
            <a:avLst/>
          </a:prstGeom>
          <a:solidFill>
            <a:schemeClr val="accent1"/>
          </a:solidFill>
          <a:ln w="28575" cap="flat" cmpd="sng" algn="ctr">
            <a:solidFill>
              <a:srgbClr val="C00000"/>
            </a:solidFill>
            <a:prstDash val="solid"/>
            <a:round/>
            <a:headEnd type="none" w="med" len="med"/>
            <a:tailEnd type="none" w="med" len="med"/>
          </a:ln>
          <a:effectLst>
            <a:outerShdw dist="35921" dir="2700000" algn="ctr" rotWithShape="0">
              <a:schemeClr val="bg2"/>
            </a:outerShdw>
          </a:effectLst>
          <a:extLst/>
        </p:spPr>
      </p:cxnSp>
    </p:spTree>
    <p:extLst>
      <p:ext uri="{BB962C8B-B14F-4D97-AF65-F5344CB8AC3E}">
        <p14:creationId xmlns:p14="http://schemas.microsoft.com/office/powerpoint/2010/main" val="39450074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hf hdr="0" ftr="0" dt="0"/>
  <p:txStyles>
    <p:title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p:titleStyle>
    <p:bodyStyle>
      <a:lvl1pPr marL="0" indent="0" algn="l" rtl="0" eaLnBrk="1" fontAlgn="base" hangingPunct="1">
        <a:spcBef>
          <a:spcPct val="20000"/>
        </a:spcBef>
        <a:spcAft>
          <a:spcPct val="0"/>
        </a:spcAft>
        <a:buClr>
          <a:schemeClr val="tx2"/>
        </a:buClr>
        <a:buFont typeface="Wingdings" panose="05000000000000000000" pitchFamily="2" charset="2"/>
        <a:buNone/>
        <a:defRPr sz="2400" kern="1200">
          <a:solidFill>
            <a:schemeClr val="tx1"/>
          </a:solidFill>
          <a:latin typeface="+mn-lt"/>
          <a:ea typeface="+mn-ea"/>
          <a:cs typeface="+mn-cs"/>
        </a:defRPr>
      </a:lvl1pPr>
      <a:lvl2pPr marL="457200" indent="0" algn="l" rtl="0" eaLnBrk="1" fontAlgn="base" hangingPunct="1">
        <a:spcBef>
          <a:spcPct val="20000"/>
        </a:spcBef>
        <a:spcAft>
          <a:spcPct val="0"/>
        </a:spcAft>
        <a:buClr>
          <a:schemeClr val="accent1"/>
        </a:buClr>
        <a:buFont typeface="Wingdings" panose="05000000000000000000" pitchFamily="2" charset="2"/>
        <a:buNone/>
        <a:defRPr sz="2200" kern="1200">
          <a:solidFill>
            <a:schemeClr val="tx1"/>
          </a:solidFill>
          <a:latin typeface="+mn-lt"/>
          <a:ea typeface="+mn-ea"/>
          <a:cs typeface="+mn-cs"/>
        </a:defRPr>
      </a:lvl2pPr>
      <a:lvl3pPr marL="914400" indent="0" algn="l" rtl="0" eaLnBrk="1" fontAlgn="base" hangingPunct="1">
        <a:spcBef>
          <a:spcPct val="20000"/>
        </a:spcBef>
        <a:spcAft>
          <a:spcPct val="0"/>
        </a:spcAft>
        <a:buClr>
          <a:schemeClr val="accent2"/>
        </a:buClr>
        <a:buNone/>
        <a:defRPr kern="1200">
          <a:solidFill>
            <a:schemeClr val="tx1"/>
          </a:solidFill>
          <a:latin typeface="+mn-lt"/>
          <a:ea typeface="+mn-ea"/>
          <a:cs typeface="+mn-cs"/>
        </a:defRPr>
      </a:lvl3pPr>
      <a:lvl4pPr marL="1371600" indent="0" algn="l" rtl="0" eaLnBrk="1" fontAlgn="base" hangingPunct="1">
        <a:spcBef>
          <a:spcPct val="20000"/>
        </a:spcBef>
        <a:spcAft>
          <a:spcPct val="0"/>
        </a:spcAft>
        <a:buNone/>
        <a:defRPr sz="1600" kern="1200">
          <a:solidFill>
            <a:schemeClr val="tx1"/>
          </a:solidFill>
          <a:latin typeface="+mn-lt"/>
          <a:ea typeface="+mn-ea"/>
          <a:cs typeface="+mn-cs"/>
        </a:defRPr>
      </a:lvl4pPr>
      <a:lvl5pPr marL="1828800" indent="0" algn="l" rtl="0" eaLnBrk="1" fontAlgn="base" hangingPunct="1">
        <a:spcBef>
          <a:spcPct val="20000"/>
        </a:spcBef>
        <a:spcAft>
          <a:spcPct val="0"/>
        </a:spcAf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gray">
          <a:xfrm>
            <a:off x="457200" y="1676400"/>
            <a:ext cx="82677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1026" name="Rectangle 2"/>
          <p:cNvSpPr>
            <a:spLocks noGrp="1" noChangeArrowheads="1"/>
          </p:cNvSpPr>
          <p:nvPr>
            <p:ph type="title"/>
          </p:nvPr>
        </p:nvSpPr>
        <p:spPr bwMode="gray">
          <a:xfrm>
            <a:off x="611560" y="629443"/>
            <a:ext cx="7992888"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3" name="页脚占位符 2"/>
          <p:cNvSpPr>
            <a:spLocks noGrp="1"/>
          </p:cNvSpPr>
          <p:nvPr>
            <p:ph type="ftr" sz="quarter" idx="3"/>
          </p:nvPr>
        </p:nvSpPr>
        <p:spPr>
          <a:xfrm>
            <a:off x="457200" y="6438900"/>
            <a:ext cx="87444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pPr fontAlgn="base">
              <a:spcBef>
                <a:spcPct val="0"/>
              </a:spcBef>
              <a:spcAft>
                <a:spcPct val="0"/>
              </a:spcAft>
            </a:pPr>
            <a:fld id="{560E72DA-B282-4D64-BFF2-FC305F34324E}" type="slidenum">
              <a:rPr lang="zh-CN" altLang="en-US" b="1" smtClean="0">
                <a:solidFill>
                  <a:srgbClr val="000000">
                    <a:tint val="75000"/>
                  </a:srgbClr>
                </a:solidFill>
                <a:ea typeface="宋体" pitchFamily="2" charset="-122"/>
              </a:rPr>
              <a:pPr fontAlgn="base">
                <a:spcBef>
                  <a:spcPct val="0"/>
                </a:spcBef>
                <a:spcAft>
                  <a:spcPct val="0"/>
                </a:spcAft>
              </a:pPr>
              <a:t>‹#›</a:t>
            </a:fld>
            <a:endParaRPr lang="zh-CN" altLang="en-US" b="1" dirty="0">
              <a:solidFill>
                <a:srgbClr val="000000">
                  <a:tint val="75000"/>
                </a:srgbClr>
              </a:solidFill>
              <a:ea typeface="宋体" pitchFamily="2" charset="-122"/>
            </a:endParaRPr>
          </a:p>
        </p:txBody>
      </p:sp>
      <p:cxnSp>
        <p:nvCxnSpPr>
          <p:cNvPr id="4" name="直接连接符 3"/>
          <p:cNvCxnSpPr/>
          <p:nvPr/>
        </p:nvCxnSpPr>
        <p:spPr bwMode="auto">
          <a:xfrm>
            <a:off x="611560" y="1268760"/>
            <a:ext cx="7992888" cy="0"/>
          </a:xfrm>
          <a:prstGeom prst="line">
            <a:avLst/>
          </a:prstGeom>
          <a:solidFill>
            <a:schemeClr val="accent1"/>
          </a:solidFill>
          <a:ln w="28575" cap="flat" cmpd="sng" algn="ctr">
            <a:solidFill>
              <a:srgbClr val="C00000"/>
            </a:solidFill>
            <a:prstDash val="solid"/>
            <a:round/>
            <a:headEnd type="none" w="med" len="med"/>
            <a:tailEnd type="none" w="med" len="med"/>
          </a:ln>
          <a:effectLst>
            <a:outerShdw dist="35921" dir="2700000" algn="ctr" rotWithShape="0">
              <a:schemeClr val="bg2"/>
            </a:outerShdw>
          </a:effectLst>
          <a:extLst/>
        </p:spPr>
      </p:cxnSp>
    </p:spTree>
    <p:extLst>
      <p:ext uri="{BB962C8B-B14F-4D97-AF65-F5344CB8AC3E}">
        <p14:creationId xmlns:p14="http://schemas.microsoft.com/office/powerpoint/2010/main" val="156809129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hf hdr="0" ftr="0" dt="0"/>
  <p:txStyles>
    <p:title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p:titleStyle>
    <p:bodyStyle>
      <a:lvl1pPr marL="0" indent="0" algn="l" rtl="0" eaLnBrk="1" fontAlgn="base" hangingPunct="1">
        <a:spcBef>
          <a:spcPct val="20000"/>
        </a:spcBef>
        <a:spcAft>
          <a:spcPct val="0"/>
        </a:spcAft>
        <a:buClr>
          <a:schemeClr val="tx2"/>
        </a:buClr>
        <a:buFont typeface="Wingdings" panose="05000000000000000000" pitchFamily="2" charset="2"/>
        <a:buNone/>
        <a:defRPr sz="2400" kern="1200">
          <a:solidFill>
            <a:schemeClr val="tx1"/>
          </a:solidFill>
          <a:latin typeface="+mn-lt"/>
          <a:ea typeface="+mn-ea"/>
          <a:cs typeface="+mn-cs"/>
        </a:defRPr>
      </a:lvl1pPr>
      <a:lvl2pPr marL="457200" indent="0" algn="l" rtl="0" eaLnBrk="1" fontAlgn="base" hangingPunct="1">
        <a:spcBef>
          <a:spcPct val="20000"/>
        </a:spcBef>
        <a:spcAft>
          <a:spcPct val="0"/>
        </a:spcAft>
        <a:buClr>
          <a:schemeClr val="accent1"/>
        </a:buClr>
        <a:buFont typeface="Wingdings" panose="05000000000000000000" pitchFamily="2" charset="2"/>
        <a:buNone/>
        <a:defRPr sz="2200" kern="1200">
          <a:solidFill>
            <a:schemeClr val="tx1"/>
          </a:solidFill>
          <a:latin typeface="+mn-lt"/>
          <a:ea typeface="+mn-ea"/>
          <a:cs typeface="+mn-cs"/>
        </a:defRPr>
      </a:lvl2pPr>
      <a:lvl3pPr marL="914400" indent="0" algn="l" rtl="0" eaLnBrk="1" fontAlgn="base" hangingPunct="1">
        <a:spcBef>
          <a:spcPct val="20000"/>
        </a:spcBef>
        <a:spcAft>
          <a:spcPct val="0"/>
        </a:spcAft>
        <a:buClr>
          <a:schemeClr val="accent2"/>
        </a:buClr>
        <a:buNone/>
        <a:defRPr kern="1200">
          <a:solidFill>
            <a:schemeClr val="tx1"/>
          </a:solidFill>
          <a:latin typeface="+mn-lt"/>
          <a:ea typeface="+mn-ea"/>
          <a:cs typeface="+mn-cs"/>
        </a:defRPr>
      </a:lvl3pPr>
      <a:lvl4pPr marL="1371600" indent="0" algn="l" rtl="0" eaLnBrk="1" fontAlgn="base" hangingPunct="1">
        <a:spcBef>
          <a:spcPct val="20000"/>
        </a:spcBef>
        <a:spcAft>
          <a:spcPct val="0"/>
        </a:spcAft>
        <a:buNone/>
        <a:defRPr sz="1600" kern="1200">
          <a:solidFill>
            <a:schemeClr val="tx1"/>
          </a:solidFill>
          <a:latin typeface="+mn-lt"/>
          <a:ea typeface="+mn-ea"/>
          <a:cs typeface="+mn-cs"/>
        </a:defRPr>
      </a:lvl4pPr>
      <a:lvl5pPr marL="1828800" indent="0" algn="l" rtl="0" eaLnBrk="1" fontAlgn="base" hangingPunct="1">
        <a:spcBef>
          <a:spcPct val="20000"/>
        </a:spcBef>
        <a:spcAft>
          <a:spcPct val="0"/>
        </a:spcAft>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hyperlink" Target="https://medium.com/@cameronbwhite90/deploy-react-webpack-to-digital-ocean-with-nginx-and-github-b83d1cf4be0b" TargetMode="External"/><Relationship Id="rId13" Type="http://schemas.openxmlformats.org/officeDocument/2006/relationships/image" Target="../media/image24.tiff"/><Relationship Id="rId3" Type="http://schemas.openxmlformats.org/officeDocument/2006/relationships/image" Target="../media/image4.png"/><Relationship Id="rId7" Type="http://schemas.openxmlformats.org/officeDocument/2006/relationships/image" Target="../media/image20.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2.tiff"/><Relationship Id="rId5" Type="http://schemas.microsoft.com/office/2007/relationships/hdphoto" Target="../media/hdphoto1.wdp"/><Relationship Id="rId10" Type="http://schemas.openxmlformats.org/officeDocument/2006/relationships/hyperlink" Target="https://commons.wikimedia.org/wiki/File:Docker_(container_engine)_logo.png" TargetMode="External"/><Relationship Id="rId4" Type="http://schemas.openxmlformats.org/officeDocument/2006/relationships/image" Target="../media/image18.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8.emf"/><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2.tiff"/></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4.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xmlns="" id="{4BEB8BD0-AA89-AF45-AE61-7229328E41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3000914"/>
            <a:ext cx="9144000" cy="3888432"/>
          </a:xfrm>
          <a:prstGeom prst="rect">
            <a:avLst/>
          </a:prstGeom>
          <a:ln>
            <a:noFill/>
          </a:ln>
          <a:effectLst>
            <a:softEdge rad="112500"/>
          </a:effectLst>
        </p:spPr>
      </p:pic>
      <p:cxnSp>
        <p:nvCxnSpPr>
          <p:cNvPr id="4" name="直接连接符 3"/>
          <p:cNvCxnSpPr/>
          <p:nvPr/>
        </p:nvCxnSpPr>
        <p:spPr bwMode="auto">
          <a:xfrm>
            <a:off x="1143000" y="857250"/>
            <a:ext cx="6858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3" name="内容占位符 2"/>
          <p:cNvSpPr>
            <a:spLocks noGrp="1"/>
          </p:cNvSpPr>
          <p:nvPr>
            <p:ph type="subTitle" idx="1"/>
          </p:nvPr>
        </p:nvSpPr>
        <p:spPr>
          <a:xfrm>
            <a:off x="1331640" y="3591821"/>
            <a:ext cx="6534726" cy="994749"/>
          </a:xfrm>
        </p:spPr>
        <p:txBody>
          <a:bodyPr>
            <a:normAutofit fontScale="85000" lnSpcReduction="20000"/>
          </a:bodyPr>
          <a:lstStyle/>
          <a:p>
            <a:pPr algn="ctr">
              <a:lnSpc>
                <a:spcPct val="150000"/>
              </a:lnSpc>
            </a:pPr>
            <a:endParaRPr lang="en-US" altLang="zh-CN" sz="750" b="1" dirty="0">
              <a:solidFill>
                <a:srgbClr val="002060"/>
              </a:solidFill>
              <a:latin typeface="微软雅黑" pitchFamily="34" charset="-122"/>
              <a:ea typeface="微软雅黑" pitchFamily="34" charset="-122"/>
            </a:endParaRPr>
          </a:p>
          <a:p>
            <a:pPr algn="ctr">
              <a:lnSpc>
                <a:spcPct val="150000"/>
              </a:lnSpc>
            </a:pPr>
            <a:r>
              <a:rPr lang="zh-CN" altLang="en-US" sz="3900" b="1" dirty="0">
                <a:solidFill>
                  <a:srgbClr val="002060"/>
                </a:solidFill>
                <a:latin typeface="微软雅黑" pitchFamily="34" charset="-122"/>
                <a:ea typeface="微软雅黑" pitchFamily="34" charset="-122"/>
              </a:rPr>
              <a:t>　　</a:t>
            </a:r>
            <a:endParaRPr lang="en-US" altLang="zh-CN" sz="3900" b="1" dirty="0">
              <a:solidFill>
                <a:srgbClr val="002060"/>
              </a:solidFill>
              <a:latin typeface="微软雅黑" pitchFamily="34" charset="-122"/>
              <a:ea typeface="微软雅黑" pitchFamily="34" charset="-122"/>
            </a:endParaRPr>
          </a:p>
        </p:txBody>
      </p:sp>
      <p:sp>
        <p:nvSpPr>
          <p:cNvPr id="9" name="矩形 3"/>
          <p:cNvSpPr>
            <a:spLocks noChangeArrowheads="1"/>
          </p:cNvSpPr>
          <p:nvPr/>
        </p:nvSpPr>
        <p:spPr bwMode="auto">
          <a:xfrm>
            <a:off x="1466655" y="1959770"/>
            <a:ext cx="6264696" cy="1873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kumimoji="1" sz="3200">
                <a:solidFill>
                  <a:schemeClr val="tx1"/>
                </a:solidFill>
                <a:latin typeface="Arial" charset="0"/>
                <a:ea typeface="黑体" charset="-122"/>
                <a:cs typeface="宋体" charset="-122"/>
              </a:defRPr>
            </a:lvl1pPr>
            <a:lvl2pPr marL="742950" indent="-285750">
              <a:spcBef>
                <a:spcPct val="20000"/>
              </a:spcBef>
              <a:buFont typeface="Arial" charset="0"/>
              <a:buChar char="–"/>
              <a:defRPr kumimoji="1" sz="2800">
                <a:solidFill>
                  <a:schemeClr val="tx1"/>
                </a:solidFill>
                <a:latin typeface="Arial" charset="0"/>
                <a:ea typeface="宋体" charset="-122"/>
              </a:defRPr>
            </a:lvl2pPr>
            <a:lvl3pPr marL="1143000" indent="-228600">
              <a:spcBef>
                <a:spcPct val="20000"/>
              </a:spcBef>
              <a:buFont typeface="Arial" charset="0"/>
              <a:buChar char="•"/>
              <a:defRPr kumimoji="1" sz="2400">
                <a:solidFill>
                  <a:schemeClr val="tx1"/>
                </a:solidFill>
                <a:latin typeface="Arial" charset="0"/>
                <a:ea typeface="宋体" charset="-122"/>
              </a:defRPr>
            </a:lvl3pPr>
            <a:lvl4pPr marL="1600200" indent="-228600">
              <a:spcBef>
                <a:spcPct val="20000"/>
              </a:spcBef>
              <a:buFont typeface="Arial" charset="0"/>
              <a:buChar char="–"/>
              <a:defRPr kumimoji="1" sz="2000">
                <a:solidFill>
                  <a:schemeClr val="tx1"/>
                </a:solidFill>
                <a:latin typeface="Arial" charset="0"/>
                <a:ea typeface="宋体" charset="-122"/>
              </a:defRPr>
            </a:lvl4pPr>
            <a:lvl5pPr marL="2057400" indent="-228600">
              <a:spcBef>
                <a:spcPct val="20000"/>
              </a:spcBef>
              <a:buFont typeface="Arial" charset="0"/>
              <a:buChar char="»"/>
              <a:defRPr kumimoji="1" sz="2000">
                <a:solidFill>
                  <a:schemeClr val="tx1"/>
                </a:solidFill>
                <a:latin typeface="Arial" charset="0"/>
                <a:ea typeface="宋体" charset="-122"/>
              </a:defRPr>
            </a:lvl5pPr>
            <a:lvl6pPr marL="2514600" indent="-228600" eaLnBrk="0" fontAlgn="base" hangingPunct="0">
              <a:spcBef>
                <a:spcPct val="20000"/>
              </a:spcBef>
              <a:spcAft>
                <a:spcPct val="0"/>
              </a:spcAft>
              <a:buFont typeface="Arial" charset="0"/>
              <a:buChar char="»"/>
              <a:defRPr kumimoji="1" sz="2000">
                <a:solidFill>
                  <a:schemeClr val="tx1"/>
                </a:solidFill>
                <a:latin typeface="Arial" charset="0"/>
                <a:ea typeface="宋体" charset="-122"/>
              </a:defRPr>
            </a:lvl6pPr>
            <a:lvl7pPr marL="2971800" indent="-228600" eaLnBrk="0" fontAlgn="base" hangingPunct="0">
              <a:spcBef>
                <a:spcPct val="20000"/>
              </a:spcBef>
              <a:spcAft>
                <a:spcPct val="0"/>
              </a:spcAft>
              <a:buFont typeface="Arial" charset="0"/>
              <a:buChar char="»"/>
              <a:defRPr kumimoji="1" sz="2000">
                <a:solidFill>
                  <a:schemeClr val="tx1"/>
                </a:solidFill>
                <a:latin typeface="Arial" charset="0"/>
                <a:ea typeface="宋体" charset="-122"/>
              </a:defRPr>
            </a:lvl7pPr>
            <a:lvl8pPr marL="3429000" indent="-228600" eaLnBrk="0" fontAlgn="base" hangingPunct="0">
              <a:spcBef>
                <a:spcPct val="20000"/>
              </a:spcBef>
              <a:spcAft>
                <a:spcPct val="0"/>
              </a:spcAft>
              <a:buFont typeface="Arial" charset="0"/>
              <a:buChar char="»"/>
              <a:defRPr kumimoji="1" sz="2000">
                <a:solidFill>
                  <a:schemeClr val="tx1"/>
                </a:solidFill>
                <a:latin typeface="Arial" charset="0"/>
                <a:ea typeface="宋体" charset="-122"/>
              </a:defRPr>
            </a:lvl8pPr>
            <a:lvl9pPr marL="3886200" indent="-228600" eaLnBrk="0" fontAlgn="base" hangingPunct="0">
              <a:spcBef>
                <a:spcPct val="20000"/>
              </a:spcBef>
              <a:spcAft>
                <a:spcPct val="0"/>
              </a:spcAft>
              <a:buFont typeface="Arial" charset="0"/>
              <a:buChar char="»"/>
              <a:defRPr kumimoji="1" sz="2000">
                <a:solidFill>
                  <a:schemeClr val="tx1"/>
                </a:solidFill>
                <a:latin typeface="Arial" charset="0"/>
                <a:ea typeface="宋体" charset="-122"/>
              </a:defRPr>
            </a:lvl9pPr>
          </a:lstStyle>
          <a:p>
            <a:pPr algn="ctr">
              <a:lnSpc>
                <a:spcPct val="150000"/>
              </a:lnSpc>
              <a:spcBef>
                <a:spcPct val="0"/>
              </a:spcBef>
              <a:buFontTx/>
              <a:buNone/>
            </a:pPr>
            <a:r>
              <a:rPr kumimoji="0" lang="zh-CN" altLang="en-US" sz="2800" b="1" spc="225" dirty="0">
                <a:solidFill>
                  <a:srgbClr val="002060"/>
                </a:solidFill>
                <a:latin typeface="微软雅黑" panose="020B0503020204020204" pitchFamily="34" charset="-122"/>
                <a:ea typeface="微软雅黑" panose="020B0503020204020204" pitchFamily="34" charset="-122"/>
              </a:rPr>
              <a:t>多种眼科疾病诊疗中的</a:t>
            </a:r>
            <a:endParaRPr kumimoji="0" lang="en-US" altLang="zh-CN" sz="2800" b="1" spc="225" dirty="0">
              <a:solidFill>
                <a:srgbClr val="002060"/>
              </a:solidFill>
              <a:latin typeface="微软雅黑" panose="020B0503020204020204" pitchFamily="34" charset="-122"/>
              <a:ea typeface="微软雅黑" panose="020B0503020204020204" pitchFamily="34" charset="-122"/>
            </a:endParaRPr>
          </a:p>
          <a:p>
            <a:pPr algn="ctr">
              <a:lnSpc>
                <a:spcPct val="150000"/>
              </a:lnSpc>
              <a:spcBef>
                <a:spcPct val="0"/>
              </a:spcBef>
              <a:buFontTx/>
              <a:buNone/>
            </a:pPr>
            <a:r>
              <a:rPr kumimoji="0" lang="zh-CN" altLang="en-US" sz="2800" b="1" spc="225" dirty="0">
                <a:solidFill>
                  <a:srgbClr val="002060"/>
                </a:solidFill>
                <a:latin typeface="微软雅黑" panose="020B0503020204020204" pitchFamily="34" charset="-122"/>
                <a:ea typeface="微软雅黑" panose="020B0503020204020204" pitchFamily="34" charset="-122"/>
              </a:rPr>
              <a:t>多任务学习、迁移学习与可解释性</a:t>
            </a:r>
            <a:r>
              <a:rPr kumimoji="0" lang="en-US" altLang="zh-CN" sz="1800" b="1" spc="225" dirty="0">
                <a:solidFill>
                  <a:srgbClr val="002060"/>
                </a:solidFill>
                <a:latin typeface="微软雅黑" panose="020B0503020204020204" pitchFamily="34" charset="-122"/>
                <a:ea typeface="微软雅黑" panose="020B0503020204020204" pitchFamily="34" charset="-122"/>
              </a:rPr>
              <a:t>          </a:t>
            </a:r>
            <a:r>
              <a:rPr kumimoji="0" lang="en-US" altLang="zh-CN" sz="2400" b="1" spc="225" dirty="0">
                <a:solidFill>
                  <a:srgbClr val="002060"/>
                </a:solidFill>
                <a:latin typeface="微软雅黑" panose="020B0503020204020204" pitchFamily="34" charset="-122"/>
                <a:ea typeface="微软雅黑" panose="020B0503020204020204" pitchFamily="34" charset="-122"/>
              </a:rPr>
              <a:t>	</a:t>
            </a:r>
            <a:endParaRPr kumimoji="0" lang="zh-CN" altLang="en-US" sz="2100" b="1" dirty="0">
              <a:solidFill>
                <a:srgbClr val="00206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xmlns="" id="{6A24ECCF-B561-A249-B954-7719AD215649}"/>
              </a:ext>
            </a:extLst>
          </p:cNvPr>
          <p:cNvSpPr txBox="1"/>
          <p:nvPr/>
        </p:nvSpPr>
        <p:spPr>
          <a:xfrm>
            <a:off x="2894928" y="3788886"/>
            <a:ext cx="3269287" cy="1289264"/>
          </a:xfrm>
          <a:prstGeom prst="rect">
            <a:avLst/>
          </a:prstGeom>
          <a:noFill/>
        </p:spPr>
        <p:txBody>
          <a:bodyPr wrap="square" rtlCol="0">
            <a:spAutoFit/>
          </a:bodyPr>
          <a:lstStyle/>
          <a:p>
            <a:pPr algn="ctr">
              <a:lnSpc>
                <a:spcPct val="200000"/>
              </a:lnSpc>
            </a:pPr>
            <a:r>
              <a:rPr kumimoji="1" lang="zh-CN" altLang="en-US" sz="2100" dirty="0">
                <a:latin typeface="Microsoft YaHei" panose="020B0503020204020204" pitchFamily="34" charset="-122"/>
                <a:ea typeface="Microsoft YaHei" panose="020B0503020204020204" pitchFamily="34" charset="-122"/>
              </a:rPr>
              <a:t>计算机科学与技术学院</a:t>
            </a:r>
            <a:endParaRPr kumimoji="1" lang="en-US" altLang="zh-Hans" sz="2100" dirty="0">
              <a:latin typeface="Microsoft YaHei" panose="020B0503020204020204" pitchFamily="34" charset="-122"/>
              <a:ea typeface="Microsoft YaHei" panose="020B0503020204020204" pitchFamily="34" charset="-122"/>
            </a:endParaRPr>
          </a:p>
          <a:p>
            <a:pPr algn="ctr">
              <a:lnSpc>
                <a:spcPct val="200000"/>
              </a:lnSpc>
            </a:pPr>
            <a:r>
              <a:rPr kumimoji="1" lang="zh-Hans" altLang="en-US" sz="2100" dirty="0">
                <a:latin typeface="Microsoft YaHei" panose="020B0503020204020204" pitchFamily="34" charset="-122"/>
                <a:ea typeface="Microsoft YaHei" panose="020B0503020204020204" pitchFamily="34" charset="-122"/>
              </a:rPr>
              <a:t>刘西洋</a:t>
            </a:r>
            <a:endParaRPr kumimoji="1" lang="zh-CN" altLang="en-US" sz="21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xmlns="" id="{049188CC-83E3-214F-B34E-C732D26CC6DB}"/>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1520" y="318908"/>
            <a:ext cx="2995409" cy="87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7406479"/>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107504" y="784976"/>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lvl="0">
              <a:defRPr/>
            </a:pPr>
            <a:r>
              <a:rPr lang="zh-CN" altLang="en-US" sz="2800" dirty="0"/>
              <a:t>迁移学习方法大有可为</a:t>
            </a:r>
            <a:endParaRPr kumimoji="0" lang="zh-CN" altLang="en-US" sz="2800" b="1" i="0" u="none" strike="noStrike" kern="1200" cap="none" spc="0" normalizeH="0" baseline="0" noProof="0" dirty="0">
              <a:ln>
                <a:noFill/>
              </a:ln>
              <a:solidFill>
                <a:srgbClr val="002060"/>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j-cs"/>
            </a:endParaRPr>
          </a:p>
        </p:txBody>
      </p:sp>
      <p:sp>
        <p:nvSpPr>
          <p:cNvPr id="2" name="矩形 1"/>
          <p:cNvSpPr/>
          <p:nvPr/>
        </p:nvSpPr>
        <p:spPr>
          <a:xfrm>
            <a:off x="2699792" y="6490774"/>
            <a:ext cx="4464496" cy="369332"/>
          </a:xfrm>
          <a:prstGeom prst="rect">
            <a:avLst/>
          </a:prstGeom>
        </p:spPr>
        <p:txBody>
          <a:bodyPr wrap="square">
            <a:spAutoFit/>
          </a:bodyPr>
          <a:lstStyle/>
          <a:p>
            <a:r>
              <a:rPr lang="zh-CN" altLang="en-US" dirty="0"/>
              <a:t>迁移学习在眼科影像诊断中的原理图</a:t>
            </a: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r="5583"/>
          <a:stretch/>
        </p:blipFill>
        <p:spPr>
          <a:xfrm>
            <a:off x="995924" y="1473780"/>
            <a:ext cx="7534750" cy="4979556"/>
          </a:xfrm>
          <a:prstGeom prst="rect">
            <a:avLst/>
          </a:prstGeom>
        </p:spPr>
      </p:pic>
      <p:cxnSp>
        <p:nvCxnSpPr>
          <p:cNvPr id="6" name="直接连接符 4">
            <a:extLst>
              <a:ext uri="{FF2B5EF4-FFF2-40B4-BE49-F238E27FC236}">
                <a16:creationId xmlns:a16="http://schemas.microsoft.com/office/drawing/2014/main" xmlns="" id="{E84F76D6-8665-CB48-95D9-A1EC78CC2237}"/>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7" name="图片 6">
            <a:extLst>
              <a:ext uri="{FF2B5EF4-FFF2-40B4-BE49-F238E27FC236}">
                <a16:creationId xmlns:a16="http://schemas.microsoft.com/office/drawing/2014/main" xmlns="" id="{02BB4620-0F3A-F046-B667-D799CAEDEBE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157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107504" y="755378"/>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lvl="0">
              <a:defRPr/>
            </a:pPr>
            <a:r>
              <a:rPr lang="zh-CN" altLang="en-US" sz="2800" dirty="0"/>
              <a:t>迁移学习天然适应于眼科影像</a:t>
            </a:r>
            <a:endParaRPr kumimoji="0" lang="zh-CN" altLang="en-US" sz="2800" b="1" i="0" u="none" strike="noStrike" kern="1200" cap="none" spc="0" normalizeH="0" baseline="0" noProof="0" dirty="0">
              <a:ln>
                <a:noFill/>
              </a:ln>
              <a:solidFill>
                <a:srgbClr val="002060"/>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j-cs"/>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053" y="1556205"/>
            <a:ext cx="6441892" cy="4297662"/>
          </a:xfrm>
          <a:prstGeom prst="rect">
            <a:avLst/>
          </a:prstGeom>
        </p:spPr>
      </p:pic>
      <p:sp>
        <p:nvSpPr>
          <p:cNvPr id="6" name="矩形 5"/>
          <p:cNvSpPr/>
          <p:nvPr/>
        </p:nvSpPr>
        <p:spPr>
          <a:xfrm>
            <a:off x="938420" y="6237312"/>
            <a:ext cx="7699208" cy="523220"/>
          </a:xfrm>
          <a:prstGeom prst="rect">
            <a:avLst/>
          </a:prstGeom>
        </p:spPr>
        <p:txBody>
          <a:bodyPr wrap="square">
            <a:spAutoFit/>
          </a:bodyPr>
          <a:lstStyle/>
          <a:p>
            <a:pPr algn="ctr"/>
            <a:r>
              <a:rPr lang="en-US" altLang="zh-CN" sz="1400" dirty="0" err="1"/>
              <a:t>Kermany</a:t>
            </a:r>
            <a:r>
              <a:rPr lang="en-US" altLang="zh-CN" sz="1400" dirty="0"/>
              <a:t> D S , </a:t>
            </a:r>
            <a:r>
              <a:rPr lang="en-US" altLang="zh-CN" sz="1400" dirty="0" err="1"/>
              <a:t>Goldbaum</a:t>
            </a:r>
            <a:r>
              <a:rPr lang="en-US" altLang="zh-CN" sz="1400" dirty="0"/>
              <a:t> M , </a:t>
            </a:r>
            <a:r>
              <a:rPr lang="en-US" altLang="zh-CN" sz="1400" dirty="0" err="1"/>
              <a:t>Cai</a:t>
            </a:r>
            <a:r>
              <a:rPr lang="en-US" altLang="zh-CN" sz="1400" dirty="0"/>
              <a:t> W , et al. Identifying Medical Diagnoses and Treatable Diseases by Image-Based Deep Learning[J]. Cell, 2018, 172(5):1122–1131.e9.</a:t>
            </a:r>
            <a:endParaRPr lang="zh-CN" altLang="en-US" sz="1400" dirty="0"/>
          </a:p>
        </p:txBody>
      </p:sp>
      <p:cxnSp>
        <p:nvCxnSpPr>
          <p:cNvPr id="7" name="直接连接符 4">
            <a:extLst>
              <a:ext uri="{FF2B5EF4-FFF2-40B4-BE49-F238E27FC236}">
                <a16:creationId xmlns:a16="http://schemas.microsoft.com/office/drawing/2014/main" xmlns="" id="{2AD3267B-49F7-284D-A64A-25CEA1F7E611}"/>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8" name="图片 7">
            <a:extLst>
              <a:ext uri="{FF2B5EF4-FFF2-40B4-BE49-F238E27FC236}">
                <a16:creationId xmlns:a16="http://schemas.microsoft.com/office/drawing/2014/main" xmlns="" id="{3168757C-F8BA-0E42-B084-3F4F110ECB6C}"/>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8438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107504" y="693297"/>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lvl="0">
              <a:defRPr/>
            </a:pPr>
            <a:r>
              <a:rPr lang="zh-CN" altLang="en-US" sz="2800" dirty="0"/>
              <a:t>迁移学习天然适应于眼科影像</a:t>
            </a:r>
            <a:endParaRPr kumimoji="0" lang="zh-CN" altLang="en-US" sz="2800" b="1" i="0" u="none" strike="noStrike" kern="1200" cap="none" spc="0" normalizeH="0" baseline="0" noProof="0" dirty="0">
              <a:ln>
                <a:noFill/>
              </a:ln>
              <a:solidFill>
                <a:srgbClr val="002060"/>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j-cs"/>
            </a:endParaRPr>
          </a:p>
        </p:txBody>
      </p:sp>
      <p:sp>
        <p:nvSpPr>
          <p:cNvPr id="6" name="矩形 5"/>
          <p:cNvSpPr/>
          <p:nvPr/>
        </p:nvSpPr>
        <p:spPr>
          <a:xfrm>
            <a:off x="611560" y="6146140"/>
            <a:ext cx="7699208" cy="523220"/>
          </a:xfrm>
          <a:prstGeom prst="rect">
            <a:avLst/>
          </a:prstGeom>
        </p:spPr>
        <p:txBody>
          <a:bodyPr wrap="square">
            <a:spAutoFit/>
          </a:bodyPr>
          <a:lstStyle/>
          <a:p>
            <a:pPr algn="ctr"/>
            <a:r>
              <a:rPr lang="en" altLang="zh-CN" sz="1400" dirty="0"/>
              <a:t>Long E, Lin H, Liu Z, et al. An artificial intelligence platform for the multihospital collaborative management of congenital cataracts[J]. Nature biomedical engineering, 2017, 1(2): 0024.</a:t>
            </a:r>
            <a:endParaRPr lang="zh-CN" altLang="en-US" sz="1400" dirty="0"/>
          </a:p>
        </p:txBody>
      </p:sp>
      <p:sp>
        <p:nvSpPr>
          <p:cNvPr id="7" name="右大括号 6"/>
          <p:cNvSpPr/>
          <p:nvPr/>
        </p:nvSpPr>
        <p:spPr>
          <a:xfrm rot="5400000">
            <a:off x="845765" y="3951236"/>
            <a:ext cx="357612" cy="1334219"/>
          </a:xfrm>
          <a:prstGeom prst="rightBrace">
            <a:avLst>
              <a:gd name="adj1" fmla="val 8333"/>
              <a:gd name="adj2" fmla="val 50819"/>
            </a:avLst>
          </a:pr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8" name="文本框 7"/>
          <p:cNvSpPr txBox="1"/>
          <p:nvPr/>
        </p:nvSpPr>
        <p:spPr>
          <a:xfrm>
            <a:off x="-108520" y="4869160"/>
            <a:ext cx="2716898" cy="584775"/>
          </a:xfrm>
          <a:prstGeom prst="rect">
            <a:avLst/>
          </a:prstGeom>
          <a:noFill/>
        </p:spPr>
        <p:txBody>
          <a:bodyPr wrap="none" rtlCol="0">
            <a:spAutoFit/>
          </a:bodyPr>
          <a:lstStyle/>
          <a:p>
            <a:pPr algn="ctr"/>
            <a:r>
              <a:rPr lang="zh-CN" altLang="en-US" sz="1600" b="1" dirty="0">
                <a:solidFill>
                  <a:srgbClr val="FF0000"/>
                </a:solidFill>
              </a:rPr>
              <a:t>晶状体自动定位</a:t>
            </a:r>
            <a:endParaRPr lang="en-US" altLang="zh-CN" sz="1600" b="1" dirty="0">
              <a:solidFill>
                <a:srgbClr val="FF0000"/>
              </a:solidFill>
            </a:endParaRPr>
          </a:p>
          <a:p>
            <a:r>
              <a:rPr lang="zh-CN" altLang="en-US" sz="1600" b="1" dirty="0">
                <a:solidFill>
                  <a:srgbClr val="FF0000"/>
                </a:solidFill>
              </a:rPr>
              <a:t>（</a:t>
            </a:r>
            <a:r>
              <a:rPr lang="en-US" altLang="zh-CN" sz="1600" b="1" dirty="0">
                <a:solidFill>
                  <a:srgbClr val="FF0000"/>
                </a:solidFill>
              </a:rPr>
              <a:t>Canny</a:t>
            </a:r>
            <a:r>
              <a:rPr lang="zh-CN" altLang="en-US" sz="1600" b="1" dirty="0">
                <a:solidFill>
                  <a:srgbClr val="FF0000"/>
                </a:solidFill>
              </a:rPr>
              <a:t>算子和</a:t>
            </a:r>
            <a:r>
              <a:rPr lang="en-US" altLang="zh-CN" sz="1600" b="1" dirty="0">
                <a:solidFill>
                  <a:srgbClr val="FF0000"/>
                </a:solidFill>
              </a:rPr>
              <a:t>Hough</a:t>
            </a:r>
            <a:r>
              <a:rPr lang="zh-CN" altLang="en-US" sz="1600" b="1" dirty="0">
                <a:solidFill>
                  <a:srgbClr val="FF0000"/>
                </a:solidFill>
              </a:rPr>
              <a:t>变换）</a:t>
            </a:r>
          </a:p>
        </p:txBody>
      </p:sp>
      <p:sp>
        <p:nvSpPr>
          <p:cNvPr id="9" name="右大括号 8"/>
          <p:cNvSpPr/>
          <p:nvPr/>
        </p:nvSpPr>
        <p:spPr>
          <a:xfrm rot="5400000">
            <a:off x="4213174" y="2134070"/>
            <a:ext cx="357612" cy="4968554"/>
          </a:xfrm>
          <a:prstGeom prst="rightBrace">
            <a:avLst>
              <a:gd name="adj1" fmla="val 8333"/>
              <a:gd name="adj2" fmla="val 50819"/>
            </a:avLst>
          </a:prstGeom>
          <a:ln>
            <a:solidFill>
              <a:srgbClr val="00B0F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0" name="文本框 9"/>
          <p:cNvSpPr txBox="1"/>
          <p:nvPr/>
        </p:nvSpPr>
        <p:spPr>
          <a:xfrm>
            <a:off x="3886072" y="4842818"/>
            <a:ext cx="1011815" cy="338554"/>
          </a:xfrm>
          <a:prstGeom prst="rect">
            <a:avLst/>
          </a:prstGeom>
          <a:noFill/>
        </p:spPr>
        <p:txBody>
          <a:bodyPr wrap="none" rtlCol="0">
            <a:spAutoFit/>
          </a:bodyPr>
          <a:lstStyle/>
          <a:p>
            <a:r>
              <a:rPr lang="zh-CN" altLang="en-US" sz="1600" b="1" dirty="0">
                <a:solidFill>
                  <a:srgbClr val="00B0F0"/>
                </a:solidFill>
              </a:rPr>
              <a:t>特征提取</a:t>
            </a:r>
          </a:p>
        </p:txBody>
      </p:sp>
      <p:sp>
        <p:nvSpPr>
          <p:cNvPr id="11" name="右大括号 10"/>
          <p:cNvSpPr/>
          <p:nvPr/>
        </p:nvSpPr>
        <p:spPr>
          <a:xfrm rot="5400000">
            <a:off x="7453533" y="4078286"/>
            <a:ext cx="357612" cy="1080120"/>
          </a:xfrm>
          <a:prstGeom prst="rightBrace">
            <a:avLst>
              <a:gd name="adj1" fmla="val 8333"/>
              <a:gd name="adj2" fmla="val 50819"/>
            </a:avLst>
          </a:prstGeom>
          <a:ln>
            <a:solidFill>
              <a:srgbClr val="00B0F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2" name="文本框 11"/>
          <p:cNvSpPr txBox="1"/>
          <p:nvPr/>
        </p:nvSpPr>
        <p:spPr>
          <a:xfrm>
            <a:off x="7092279" y="4802142"/>
            <a:ext cx="1156086" cy="338554"/>
          </a:xfrm>
          <a:prstGeom prst="rect">
            <a:avLst/>
          </a:prstGeom>
          <a:noFill/>
        </p:spPr>
        <p:txBody>
          <a:bodyPr wrap="none" rtlCol="0">
            <a:spAutoFit/>
          </a:bodyPr>
          <a:lstStyle/>
          <a:p>
            <a:r>
              <a:rPr lang="zh-CN" altLang="en-US" sz="1600" b="1" dirty="0">
                <a:solidFill>
                  <a:srgbClr val="00B0F0"/>
                </a:solidFill>
              </a:rPr>
              <a:t>分类</a:t>
            </a:r>
            <a:r>
              <a:rPr lang="en-US" altLang="zh-CN" sz="1600" b="1" dirty="0">
                <a:solidFill>
                  <a:srgbClr val="00B0F0"/>
                </a:solidFill>
              </a:rPr>
              <a:t>&amp;</a:t>
            </a:r>
            <a:r>
              <a:rPr lang="zh-CN" altLang="en-US" sz="1600" b="1" dirty="0">
                <a:solidFill>
                  <a:srgbClr val="00B0F0"/>
                </a:solidFill>
              </a:rPr>
              <a:t>分级</a:t>
            </a:r>
          </a:p>
        </p:txBody>
      </p:sp>
      <p:sp>
        <p:nvSpPr>
          <p:cNvPr id="13" name="右大括号 12"/>
          <p:cNvSpPr/>
          <p:nvPr/>
        </p:nvSpPr>
        <p:spPr>
          <a:xfrm rot="5400000">
            <a:off x="5029712" y="2806239"/>
            <a:ext cx="357612" cy="4968554"/>
          </a:xfrm>
          <a:prstGeom prst="rightBrace">
            <a:avLst>
              <a:gd name="adj1" fmla="val 8333"/>
              <a:gd name="adj2" fmla="val 50819"/>
            </a:avLst>
          </a:prstGeom>
          <a:ln>
            <a:solidFill>
              <a:srgbClr val="00206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4" name="文本框 13"/>
          <p:cNvSpPr txBox="1"/>
          <p:nvPr/>
        </p:nvSpPr>
        <p:spPr>
          <a:xfrm>
            <a:off x="4702610" y="5519727"/>
            <a:ext cx="1011815" cy="338554"/>
          </a:xfrm>
          <a:prstGeom prst="rect">
            <a:avLst/>
          </a:prstGeom>
          <a:noFill/>
        </p:spPr>
        <p:txBody>
          <a:bodyPr wrap="none" rtlCol="0">
            <a:spAutoFit/>
          </a:bodyPr>
          <a:lstStyle/>
          <a:p>
            <a:r>
              <a:rPr lang="zh-CN" altLang="en-US" sz="1600" b="1" dirty="0">
                <a:solidFill>
                  <a:srgbClr val="0070C0"/>
                </a:solidFill>
              </a:rPr>
              <a:t>迁移学习</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174" y="1398738"/>
            <a:ext cx="8250611" cy="3053265"/>
          </a:xfrm>
          <a:prstGeom prst="rect">
            <a:avLst/>
          </a:prstGeom>
        </p:spPr>
      </p:pic>
      <p:cxnSp>
        <p:nvCxnSpPr>
          <p:cNvPr id="15" name="直接连接符 4">
            <a:extLst>
              <a:ext uri="{FF2B5EF4-FFF2-40B4-BE49-F238E27FC236}">
                <a16:creationId xmlns:a16="http://schemas.microsoft.com/office/drawing/2014/main" xmlns="" id="{B026B6FE-CA96-F04B-9F9B-0223B43DF171}"/>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6" name="图片 15">
            <a:extLst>
              <a:ext uri="{FF2B5EF4-FFF2-40B4-BE49-F238E27FC236}">
                <a16:creationId xmlns:a16="http://schemas.microsoft.com/office/drawing/2014/main" xmlns="" id="{A2D122D1-8098-F340-A1DD-67C07B800A9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165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42731" y="760857"/>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lvl="0">
              <a:defRPr/>
            </a:pPr>
            <a:r>
              <a:rPr lang="zh-CN" altLang="en-US" sz="2800" noProof="0" dirty="0"/>
              <a:t>人工智能辅助筛查</a:t>
            </a:r>
            <a:r>
              <a:rPr lang="en-US" altLang="zh-CN" sz="2800" noProof="0" dirty="0"/>
              <a:t>/</a:t>
            </a:r>
            <a:r>
              <a:rPr lang="zh-CN" altLang="en-US" sz="2800" noProof="0" dirty="0"/>
              <a:t>诊断</a:t>
            </a:r>
            <a:r>
              <a:rPr lang="zh-CN" altLang="en-US" sz="2800" dirty="0"/>
              <a:t>平台</a:t>
            </a:r>
            <a:r>
              <a:rPr lang="zh-CN" altLang="en-US" sz="2800" noProof="0" dirty="0"/>
              <a:t>在眼科疾病的应用框架</a:t>
            </a:r>
            <a:endParaRPr kumimoji="0" lang="zh-CN" altLang="en-US" sz="2800" b="1" i="0" u="none" strike="noStrike" kern="1200" cap="none" spc="0" normalizeH="0" baseline="0" noProof="0" dirty="0">
              <a:ln>
                <a:noFill/>
              </a:ln>
              <a:solidFill>
                <a:srgbClr val="002060"/>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j-cs"/>
            </a:endParaRPr>
          </a:p>
        </p:txBody>
      </p:sp>
      <p:sp>
        <p:nvSpPr>
          <p:cNvPr id="15" name="矩形 14"/>
          <p:cNvSpPr/>
          <p:nvPr/>
        </p:nvSpPr>
        <p:spPr>
          <a:xfrm>
            <a:off x="3059832" y="6221323"/>
            <a:ext cx="6159987" cy="369332"/>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基于深度学习的眼科疾病自动筛查</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诊断前、后端实现框架</a:t>
            </a:r>
          </a:p>
        </p:txBody>
      </p:sp>
      <p:cxnSp>
        <p:nvCxnSpPr>
          <p:cNvPr id="6" name="直接连接符 4">
            <a:extLst>
              <a:ext uri="{FF2B5EF4-FFF2-40B4-BE49-F238E27FC236}">
                <a16:creationId xmlns:a16="http://schemas.microsoft.com/office/drawing/2014/main" xmlns="" id="{F692A5ED-6F2C-0342-A820-2A123BB233CB}"/>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7" name="图片 6">
            <a:extLst>
              <a:ext uri="{FF2B5EF4-FFF2-40B4-BE49-F238E27FC236}">
                <a16:creationId xmlns:a16="http://schemas.microsoft.com/office/drawing/2014/main" xmlns="" id="{5213230D-91EF-C24A-8ECD-95861FBA27C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9863" y="157308"/>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xmlns="" id="{2CCE0094-00B5-AE4F-9ABD-97AD74894D2A}"/>
              </a:ext>
            </a:extLst>
          </p:cNvPr>
          <p:cNvPicPr>
            <a:picLocks noChangeAspect="1"/>
          </p:cNvPicPr>
          <p:nvPr/>
        </p:nvPicPr>
        <p:blipFill>
          <a:blip r:embed="rId4">
            <a:extLst>
              <a:ext uri="{BEBA8EAE-BF5A-486C-A8C5-ECC9F3942E4B}">
                <a14:imgProps xmlns:a14="http://schemas.microsoft.com/office/drawing/2010/main">
                  <a14:imgLayer r:embed="rId5">
                    <a14:imgEffect>
                      <a14:artisticPencilSketch trans="21000"/>
                    </a14:imgEffect>
                  </a14:imgLayer>
                </a14:imgProps>
              </a:ext>
              <a:ext uri="{28A0092B-C50C-407E-A947-70E740481C1C}">
                <a14:useLocalDpi xmlns:a14="http://schemas.microsoft.com/office/drawing/2010/main" val="0"/>
              </a:ext>
            </a:extLst>
          </a:blip>
          <a:stretch>
            <a:fillRect/>
          </a:stretch>
        </p:blipFill>
        <p:spPr>
          <a:xfrm>
            <a:off x="3707903" y="1424233"/>
            <a:ext cx="5184570" cy="3168348"/>
          </a:xfrm>
          <a:prstGeom prst="rect">
            <a:avLst/>
          </a:prstGeom>
          <a:ln>
            <a:noFill/>
          </a:ln>
          <a:effectLst>
            <a:outerShdw blurRad="292100" dist="139700" dir="2700000" algn="tl" rotWithShape="0">
              <a:srgbClr val="333333">
                <a:alpha val="65000"/>
              </a:srgbClr>
            </a:outerShdw>
          </a:effectLst>
        </p:spPr>
      </p:pic>
      <p:sp>
        <p:nvSpPr>
          <p:cNvPr id="14" name="文本框 13">
            <a:extLst>
              <a:ext uri="{FF2B5EF4-FFF2-40B4-BE49-F238E27FC236}">
                <a16:creationId xmlns:a16="http://schemas.microsoft.com/office/drawing/2014/main" xmlns="" id="{EDFA122C-069D-DC4D-9C8B-678F9B91BA19}"/>
              </a:ext>
            </a:extLst>
          </p:cNvPr>
          <p:cNvSpPr txBox="1"/>
          <p:nvPr/>
        </p:nvSpPr>
        <p:spPr>
          <a:xfrm>
            <a:off x="5580112" y="4726460"/>
            <a:ext cx="1584176" cy="369332"/>
          </a:xfrm>
          <a:prstGeom prst="rect">
            <a:avLst/>
          </a:prstGeom>
          <a:noFill/>
        </p:spPr>
        <p:txBody>
          <a:bodyPr wrap="square" rtlCol="0">
            <a:spAutoFit/>
          </a:bodyPr>
          <a:lstStyle/>
          <a:p>
            <a:r>
              <a:rPr kumimoji="1" lang="zh-CN" altLang="en-US" dirty="0"/>
              <a:t>云端 </a:t>
            </a:r>
            <a:r>
              <a:rPr kumimoji="1" lang="en-US" altLang="zh-CN" dirty="0"/>
              <a:t>AI</a:t>
            </a:r>
            <a:r>
              <a:rPr kumimoji="1" lang="zh-CN" altLang="en-US" dirty="0"/>
              <a:t> 服务</a:t>
            </a:r>
          </a:p>
        </p:txBody>
      </p:sp>
      <p:pic>
        <p:nvPicPr>
          <p:cNvPr id="16" name="图片 15">
            <a:extLst>
              <a:ext uri="{FF2B5EF4-FFF2-40B4-BE49-F238E27FC236}">
                <a16:creationId xmlns:a16="http://schemas.microsoft.com/office/drawing/2014/main" xmlns="" id="{08B0716D-5B10-6A4D-BCAC-1415E6B1B35B}"/>
              </a:ext>
            </a:extLst>
          </p:cNvPr>
          <p:cNvPicPr>
            <a:picLocks noChangeAspect="1"/>
          </p:cNvPicPr>
          <p:nvPr/>
        </p:nvPicPr>
        <p:blipFill>
          <a:blip r:embed="rId6"/>
          <a:stretch>
            <a:fillRect/>
          </a:stretch>
        </p:blipFill>
        <p:spPr>
          <a:xfrm>
            <a:off x="6474277" y="3128406"/>
            <a:ext cx="1106770" cy="780230"/>
          </a:xfrm>
          <a:prstGeom prst="rect">
            <a:avLst/>
          </a:prstGeom>
          <a:ln>
            <a:noFill/>
          </a:ln>
          <a:effectLst/>
        </p:spPr>
      </p:pic>
      <p:pic>
        <p:nvPicPr>
          <p:cNvPr id="20" name="图片 19" descr="Deploy react-webpack to Digital Ocean with Nginx and Github.">
            <a:extLst>
              <a:ext uri="{FF2B5EF4-FFF2-40B4-BE49-F238E27FC236}">
                <a16:creationId xmlns:a16="http://schemas.microsoft.com/office/drawing/2014/main" xmlns="" id="{A6586A44-1BAF-3544-B491-E088669A02E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3345675" y="2608159"/>
            <a:ext cx="1106770" cy="1106770"/>
          </a:xfrm>
          <a:prstGeom prst="rect">
            <a:avLst/>
          </a:prstGeom>
        </p:spPr>
      </p:pic>
      <p:sp>
        <p:nvSpPr>
          <p:cNvPr id="23" name="文本框 22">
            <a:extLst>
              <a:ext uri="{FF2B5EF4-FFF2-40B4-BE49-F238E27FC236}">
                <a16:creationId xmlns:a16="http://schemas.microsoft.com/office/drawing/2014/main" xmlns="" id="{0BDDC0D8-9E7D-6644-A52A-2196A06684AE}"/>
              </a:ext>
            </a:extLst>
          </p:cNvPr>
          <p:cNvSpPr txBox="1"/>
          <p:nvPr/>
        </p:nvSpPr>
        <p:spPr>
          <a:xfrm>
            <a:off x="3395004" y="3586819"/>
            <a:ext cx="1008112" cy="553998"/>
          </a:xfrm>
          <a:prstGeom prst="rect">
            <a:avLst/>
          </a:prstGeom>
          <a:noFill/>
        </p:spPr>
        <p:txBody>
          <a:bodyPr wrap="square" rtlCol="0">
            <a:spAutoFit/>
          </a:bodyPr>
          <a:lstStyle/>
          <a:p>
            <a:pPr algn="ctr"/>
            <a:r>
              <a:rPr kumimoji="1" lang="en-US" altLang="zh-CN" dirty="0">
                <a:latin typeface="Microsoft YaHei" panose="020B0503020204020204" pitchFamily="34" charset="-122"/>
                <a:ea typeface="Microsoft YaHei" panose="020B0503020204020204" pitchFamily="34" charset="-122"/>
              </a:rPr>
              <a:t>NGNIX</a:t>
            </a:r>
          </a:p>
          <a:p>
            <a:pPr algn="ctr"/>
            <a:r>
              <a:rPr kumimoji="1" lang="zh-CN" altLang="en-US" sz="1200" dirty="0">
                <a:latin typeface="Microsoft YaHei" panose="020B0503020204020204" pitchFamily="34" charset="-122"/>
                <a:ea typeface="Microsoft YaHei" panose="020B0503020204020204" pitchFamily="34" charset="-122"/>
              </a:rPr>
              <a:t>负载均衡</a:t>
            </a:r>
          </a:p>
        </p:txBody>
      </p:sp>
      <p:pic>
        <p:nvPicPr>
          <p:cNvPr id="25" name="图片 24" descr="File:Docker (container engine) logo.png - Wikimedia Commons">
            <a:extLst>
              <a:ext uri="{FF2B5EF4-FFF2-40B4-BE49-F238E27FC236}">
                <a16:creationId xmlns:a16="http://schemas.microsoft.com/office/drawing/2014/main" xmlns="" id="{EE8036E1-AE5F-FA4A-BBFF-6EC70EC9C62F}"/>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xmlns="" r:id="rId10"/>
              </a:ext>
            </a:extLst>
          </a:blip>
          <a:stretch>
            <a:fillRect/>
          </a:stretch>
        </p:blipFill>
        <p:spPr>
          <a:xfrm>
            <a:off x="6066164" y="3994712"/>
            <a:ext cx="2196248" cy="524909"/>
          </a:xfrm>
          <a:prstGeom prst="rect">
            <a:avLst/>
          </a:prstGeom>
        </p:spPr>
      </p:pic>
      <p:pic>
        <p:nvPicPr>
          <p:cNvPr id="32" name="图片 31">
            <a:extLst>
              <a:ext uri="{FF2B5EF4-FFF2-40B4-BE49-F238E27FC236}">
                <a16:creationId xmlns:a16="http://schemas.microsoft.com/office/drawing/2014/main" xmlns="" id="{719C37F3-4793-4743-A39C-22CA80AEDDE6}"/>
              </a:ext>
            </a:extLst>
          </p:cNvPr>
          <p:cNvPicPr>
            <a:picLocks noChangeAspect="1"/>
          </p:cNvPicPr>
          <p:nvPr/>
        </p:nvPicPr>
        <p:blipFill>
          <a:blip r:embed="rId11"/>
          <a:stretch>
            <a:fillRect/>
          </a:stretch>
        </p:blipFill>
        <p:spPr>
          <a:xfrm>
            <a:off x="6300189" y="2343363"/>
            <a:ext cx="1457171" cy="663013"/>
          </a:xfrm>
          <a:prstGeom prst="rect">
            <a:avLst/>
          </a:prstGeom>
        </p:spPr>
      </p:pic>
      <p:sp>
        <p:nvSpPr>
          <p:cNvPr id="33" name="文本框 32">
            <a:extLst>
              <a:ext uri="{FF2B5EF4-FFF2-40B4-BE49-F238E27FC236}">
                <a16:creationId xmlns:a16="http://schemas.microsoft.com/office/drawing/2014/main" xmlns="" id="{B8FB6B18-256E-6245-95A4-ED5D2099D10C}"/>
              </a:ext>
            </a:extLst>
          </p:cNvPr>
          <p:cNvSpPr txBox="1"/>
          <p:nvPr/>
        </p:nvSpPr>
        <p:spPr>
          <a:xfrm>
            <a:off x="4829464" y="2564904"/>
            <a:ext cx="1440157" cy="369332"/>
          </a:xfrm>
          <a:prstGeom prst="rect">
            <a:avLst/>
          </a:prstGeom>
          <a:noFill/>
        </p:spPr>
        <p:txBody>
          <a:bodyPr wrap="square" rtlCol="0">
            <a:spAutoFit/>
          </a:bodyPr>
          <a:lstStyle/>
          <a:p>
            <a:r>
              <a:rPr kumimoji="1" lang="en-US" altLang="zh-CN" dirty="0"/>
              <a:t>Web</a:t>
            </a:r>
            <a:r>
              <a:rPr kumimoji="1" lang="zh-CN" altLang="en-US" dirty="0"/>
              <a:t> </a:t>
            </a:r>
            <a:r>
              <a:rPr kumimoji="1" lang="en-US" altLang="zh-CN" dirty="0"/>
              <a:t>Server</a:t>
            </a:r>
            <a:endParaRPr kumimoji="1" lang="zh-CN" altLang="en-US" dirty="0"/>
          </a:p>
        </p:txBody>
      </p:sp>
      <p:sp>
        <p:nvSpPr>
          <p:cNvPr id="35" name="文本框 34">
            <a:extLst>
              <a:ext uri="{FF2B5EF4-FFF2-40B4-BE49-F238E27FC236}">
                <a16:creationId xmlns:a16="http://schemas.microsoft.com/office/drawing/2014/main" xmlns="" id="{1C713B25-F66E-264D-9A93-D73E75C4F46E}"/>
              </a:ext>
            </a:extLst>
          </p:cNvPr>
          <p:cNvSpPr txBox="1"/>
          <p:nvPr/>
        </p:nvSpPr>
        <p:spPr>
          <a:xfrm>
            <a:off x="4829464" y="4036904"/>
            <a:ext cx="1440157"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镜像容器</a:t>
            </a:r>
          </a:p>
        </p:txBody>
      </p:sp>
      <p:sp>
        <p:nvSpPr>
          <p:cNvPr id="36" name="文本框 35">
            <a:extLst>
              <a:ext uri="{FF2B5EF4-FFF2-40B4-BE49-F238E27FC236}">
                <a16:creationId xmlns:a16="http://schemas.microsoft.com/office/drawing/2014/main" xmlns="" id="{8E06C914-877C-9E43-87A9-7EA37A8467F0}"/>
              </a:ext>
            </a:extLst>
          </p:cNvPr>
          <p:cNvSpPr txBox="1"/>
          <p:nvPr/>
        </p:nvSpPr>
        <p:spPr>
          <a:xfrm>
            <a:off x="4829464" y="3345597"/>
            <a:ext cx="1440157" cy="369332"/>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神经网络</a:t>
            </a:r>
          </a:p>
        </p:txBody>
      </p:sp>
      <p:pic>
        <p:nvPicPr>
          <p:cNvPr id="39" name="图片 38">
            <a:extLst>
              <a:ext uri="{FF2B5EF4-FFF2-40B4-BE49-F238E27FC236}">
                <a16:creationId xmlns:a16="http://schemas.microsoft.com/office/drawing/2014/main" xmlns="" id="{8F83463A-39C1-3844-962B-F3B36DAE751F}"/>
              </a:ext>
            </a:extLst>
          </p:cNvPr>
          <p:cNvPicPr>
            <a:picLocks noChangeAspect="1"/>
          </p:cNvPicPr>
          <p:nvPr/>
        </p:nvPicPr>
        <p:blipFill>
          <a:blip r:embed="rId12"/>
          <a:stretch>
            <a:fillRect/>
          </a:stretch>
        </p:blipFill>
        <p:spPr>
          <a:xfrm>
            <a:off x="1074952" y="4787318"/>
            <a:ext cx="1053555" cy="1434005"/>
          </a:xfrm>
          <a:prstGeom prst="rect">
            <a:avLst/>
          </a:prstGeom>
        </p:spPr>
      </p:pic>
      <p:pic>
        <p:nvPicPr>
          <p:cNvPr id="40" name="图片 39">
            <a:extLst>
              <a:ext uri="{FF2B5EF4-FFF2-40B4-BE49-F238E27FC236}">
                <a16:creationId xmlns:a16="http://schemas.microsoft.com/office/drawing/2014/main" xmlns="" id="{7DCE96FF-70D1-1146-8C15-B4E1D48592B1}"/>
              </a:ext>
            </a:extLst>
          </p:cNvPr>
          <p:cNvPicPr>
            <a:picLocks noChangeAspect="1"/>
          </p:cNvPicPr>
          <p:nvPr/>
        </p:nvPicPr>
        <p:blipFill>
          <a:blip r:embed="rId13"/>
          <a:stretch>
            <a:fillRect/>
          </a:stretch>
        </p:blipFill>
        <p:spPr>
          <a:xfrm>
            <a:off x="1334060" y="1674108"/>
            <a:ext cx="666013" cy="663865"/>
          </a:xfrm>
          <a:prstGeom prst="rect">
            <a:avLst/>
          </a:prstGeom>
        </p:spPr>
      </p:pic>
      <p:pic>
        <p:nvPicPr>
          <p:cNvPr id="42" name="图片 41">
            <a:extLst>
              <a:ext uri="{FF2B5EF4-FFF2-40B4-BE49-F238E27FC236}">
                <a16:creationId xmlns:a16="http://schemas.microsoft.com/office/drawing/2014/main" xmlns="" id="{438499FF-C641-C343-9F3B-4AD53C9DFB13}"/>
              </a:ext>
            </a:extLst>
          </p:cNvPr>
          <p:cNvPicPr>
            <a:picLocks noChangeAspect="1"/>
          </p:cNvPicPr>
          <p:nvPr/>
        </p:nvPicPr>
        <p:blipFill>
          <a:blip r:embed="rId13"/>
          <a:stretch>
            <a:fillRect/>
          </a:stretch>
        </p:blipFill>
        <p:spPr>
          <a:xfrm>
            <a:off x="1334060" y="2829611"/>
            <a:ext cx="666013" cy="663865"/>
          </a:xfrm>
          <a:prstGeom prst="rect">
            <a:avLst/>
          </a:prstGeom>
        </p:spPr>
      </p:pic>
      <p:pic>
        <p:nvPicPr>
          <p:cNvPr id="43" name="图片 42">
            <a:extLst>
              <a:ext uri="{FF2B5EF4-FFF2-40B4-BE49-F238E27FC236}">
                <a16:creationId xmlns:a16="http://schemas.microsoft.com/office/drawing/2014/main" xmlns="" id="{BC51A82A-DC61-1447-9204-2BBFF1D920F0}"/>
              </a:ext>
            </a:extLst>
          </p:cNvPr>
          <p:cNvPicPr>
            <a:picLocks noChangeAspect="1"/>
          </p:cNvPicPr>
          <p:nvPr/>
        </p:nvPicPr>
        <p:blipFill>
          <a:blip r:embed="rId13"/>
          <a:stretch>
            <a:fillRect/>
          </a:stretch>
        </p:blipFill>
        <p:spPr>
          <a:xfrm>
            <a:off x="1334060" y="3994712"/>
            <a:ext cx="666013" cy="663865"/>
          </a:xfrm>
          <a:prstGeom prst="rect">
            <a:avLst/>
          </a:prstGeom>
        </p:spPr>
      </p:pic>
      <p:sp>
        <p:nvSpPr>
          <p:cNvPr id="41" name="文本框 40">
            <a:extLst>
              <a:ext uri="{FF2B5EF4-FFF2-40B4-BE49-F238E27FC236}">
                <a16:creationId xmlns:a16="http://schemas.microsoft.com/office/drawing/2014/main" xmlns="" id="{E45DD8C3-C37D-6B41-957F-5C2E15EA8EF0}"/>
              </a:ext>
            </a:extLst>
          </p:cNvPr>
          <p:cNvSpPr txBox="1"/>
          <p:nvPr/>
        </p:nvSpPr>
        <p:spPr>
          <a:xfrm>
            <a:off x="465356" y="1847853"/>
            <a:ext cx="1207129" cy="307777"/>
          </a:xfrm>
          <a:prstGeom prst="rect">
            <a:avLst/>
          </a:prstGeom>
          <a:noFill/>
        </p:spPr>
        <p:txBody>
          <a:bodyPr wrap="square" rtlCol="0">
            <a:spAutoFit/>
          </a:bodyPr>
          <a:lstStyle/>
          <a:p>
            <a:r>
              <a:rPr kumimoji="1" lang="zh-CN" altLang="en-US" sz="1400" dirty="0">
                <a:latin typeface="Microsoft YaHei" panose="020B0503020204020204" pitchFamily="34" charset="-122"/>
                <a:ea typeface="Microsoft YaHei" panose="020B0503020204020204" pitchFamily="34" charset="-122"/>
              </a:rPr>
              <a:t>三甲医院</a:t>
            </a:r>
          </a:p>
        </p:txBody>
      </p:sp>
      <p:sp>
        <p:nvSpPr>
          <p:cNvPr id="45" name="文本框 44">
            <a:extLst>
              <a:ext uri="{FF2B5EF4-FFF2-40B4-BE49-F238E27FC236}">
                <a16:creationId xmlns:a16="http://schemas.microsoft.com/office/drawing/2014/main" xmlns="" id="{F164CE7C-B38D-6F4B-B5D8-41D3A251B614}"/>
              </a:ext>
            </a:extLst>
          </p:cNvPr>
          <p:cNvSpPr txBox="1"/>
          <p:nvPr/>
        </p:nvSpPr>
        <p:spPr>
          <a:xfrm>
            <a:off x="459348" y="3026994"/>
            <a:ext cx="1207129" cy="307777"/>
          </a:xfrm>
          <a:prstGeom prst="rect">
            <a:avLst/>
          </a:prstGeom>
          <a:noFill/>
        </p:spPr>
        <p:txBody>
          <a:bodyPr wrap="square" rtlCol="0">
            <a:spAutoFit/>
          </a:bodyPr>
          <a:lstStyle/>
          <a:p>
            <a:r>
              <a:rPr kumimoji="1" lang="zh-CN" altLang="en-US" sz="1400" dirty="0">
                <a:latin typeface="Microsoft YaHei" panose="020B0503020204020204" pitchFamily="34" charset="-122"/>
                <a:ea typeface="Microsoft YaHei" panose="020B0503020204020204" pitchFamily="34" charset="-122"/>
              </a:rPr>
              <a:t>基层医院</a:t>
            </a:r>
          </a:p>
        </p:txBody>
      </p:sp>
      <p:sp>
        <p:nvSpPr>
          <p:cNvPr id="46" name="文本框 45">
            <a:extLst>
              <a:ext uri="{FF2B5EF4-FFF2-40B4-BE49-F238E27FC236}">
                <a16:creationId xmlns:a16="http://schemas.microsoft.com/office/drawing/2014/main" xmlns="" id="{D4047CD8-72E4-B445-BF69-E400271A0707}"/>
              </a:ext>
            </a:extLst>
          </p:cNvPr>
          <p:cNvSpPr txBox="1"/>
          <p:nvPr/>
        </p:nvSpPr>
        <p:spPr>
          <a:xfrm>
            <a:off x="155324" y="4150289"/>
            <a:ext cx="1273362" cy="307777"/>
          </a:xfrm>
          <a:prstGeom prst="rect">
            <a:avLst/>
          </a:prstGeom>
          <a:noFill/>
        </p:spPr>
        <p:txBody>
          <a:bodyPr wrap="square" rtlCol="0">
            <a:spAutoFit/>
          </a:bodyPr>
          <a:lstStyle/>
          <a:p>
            <a:r>
              <a:rPr kumimoji="1" lang="zh-CN" altLang="en-US" sz="1400" dirty="0">
                <a:latin typeface="Microsoft YaHei" panose="020B0503020204020204" pitchFamily="34" charset="-122"/>
                <a:ea typeface="Microsoft YaHei" panose="020B0503020204020204" pitchFamily="34" charset="-122"/>
              </a:rPr>
              <a:t>其他医疗机构</a:t>
            </a:r>
          </a:p>
        </p:txBody>
      </p:sp>
      <p:cxnSp>
        <p:nvCxnSpPr>
          <p:cNvPr id="47" name="直线箭头连接符 46">
            <a:extLst>
              <a:ext uri="{FF2B5EF4-FFF2-40B4-BE49-F238E27FC236}">
                <a16:creationId xmlns:a16="http://schemas.microsoft.com/office/drawing/2014/main" xmlns="" id="{AB2181EF-DFD3-1643-98F5-0D47897B6163}"/>
              </a:ext>
            </a:extLst>
          </p:cNvPr>
          <p:cNvCxnSpPr>
            <a:cxnSpLocks/>
          </p:cNvCxnSpPr>
          <p:nvPr/>
        </p:nvCxnSpPr>
        <p:spPr>
          <a:xfrm>
            <a:off x="2055939" y="2094392"/>
            <a:ext cx="1289736" cy="757564"/>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xmlns="" id="{C3CFD7D5-99A2-E14A-AAB5-365A6FB9429D}"/>
              </a:ext>
            </a:extLst>
          </p:cNvPr>
          <p:cNvCxnSpPr>
            <a:cxnSpLocks/>
            <a:endCxn id="20" idx="1"/>
          </p:cNvCxnSpPr>
          <p:nvPr/>
        </p:nvCxnSpPr>
        <p:spPr>
          <a:xfrm>
            <a:off x="2052119" y="3161544"/>
            <a:ext cx="1293556"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xmlns="" id="{02EB5DF2-FA08-F248-807A-F2D45DC7AC52}"/>
              </a:ext>
            </a:extLst>
          </p:cNvPr>
          <p:cNvCxnSpPr>
            <a:cxnSpLocks/>
          </p:cNvCxnSpPr>
          <p:nvPr/>
        </p:nvCxnSpPr>
        <p:spPr>
          <a:xfrm flipV="1">
            <a:off x="2052119" y="3421133"/>
            <a:ext cx="1278765" cy="953135"/>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024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42731" y="760857"/>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lvl="0">
              <a:defRPr/>
            </a:pPr>
            <a:r>
              <a:rPr lang="zh-CN" altLang="en-US" sz="2800" noProof="0" dirty="0"/>
              <a:t>多种眼病自动诊断平台</a:t>
            </a:r>
            <a:endParaRPr kumimoji="0" lang="zh-CN" altLang="en-US" sz="2800" b="1" i="0" u="none" strike="noStrike" kern="1200" cap="none" spc="0" normalizeH="0" baseline="0" noProof="0" dirty="0">
              <a:ln>
                <a:noFill/>
              </a:ln>
              <a:solidFill>
                <a:srgbClr val="002060"/>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j-cs"/>
            </a:endParaRPr>
          </a:p>
        </p:txBody>
      </p:sp>
      <p:cxnSp>
        <p:nvCxnSpPr>
          <p:cNvPr id="6" name="直接连接符 4">
            <a:extLst>
              <a:ext uri="{FF2B5EF4-FFF2-40B4-BE49-F238E27FC236}">
                <a16:creationId xmlns:a16="http://schemas.microsoft.com/office/drawing/2014/main" xmlns="" id="{F692A5ED-6F2C-0342-A820-2A123BB233CB}"/>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7" name="图片 6">
            <a:extLst>
              <a:ext uri="{FF2B5EF4-FFF2-40B4-BE49-F238E27FC236}">
                <a16:creationId xmlns:a16="http://schemas.microsoft.com/office/drawing/2014/main" xmlns="" id="{5213230D-91EF-C24A-8ECD-95861FBA27C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9863" y="157308"/>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xmlns="" id="{380A5046-382F-6C49-AA48-177E667EAB0F}"/>
              </a:ext>
            </a:extLst>
          </p:cNvPr>
          <p:cNvPicPr>
            <a:picLocks noChangeAspect="1"/>
          </p:cNvPicPr>
          <p:nvPr/>
        </p:nvPicPr>
        <p:blipFill>
          <a:blip r:embed="rId4"/>
          <a:stretch>
            <a:fillRect/>
          </a:stretch>
        </p:blipFill>
        <p:spPr>
          <a:xfrm>
            <a:off x="4403152" y="1571295"/>
            <a:ext cx="4385316" cy="4538682"/>
          </a:xfrm>
          <a:prstGeom prst="rect">
            <a:avLst/>
          </a:prstGeom>
        </p:spPr>
      </p:pic>
      <p:pic>
        <p:nvPicPr>
          <p:cNvPr id="3" name="图片 2">
            <a:extLst>
              <a:ext uri="{FF2B5EF4-FFF2-40B4-BE49-F238E27FC236}">
                <a16:creationId xmlns:a16="http://schemas.microsoft.com/office/drawing/2014/main" xmlns="" id="{BF14A0E7-5868-D24B-BF4D-137516044249}"/>
              </a:ext>
            </a:extLst>
          </p:cNvPr>
          <p:cNvPicPr>
            <a:picLocks noChangeAspect="1"/>
          </p:cNvPicPr>
          <p:nvPr/>
        </p:nvPicPr>
        <p:blipFill>
          <a:blip r:embed="rId5"/>
          <a:stretch>
            <a:fillRect/>
          </a:stretch>
        </p:blipFill>
        <p:spPr>
          <a:xfrm>
            <a:off x="386003" y="1571300"/>
            <a:ext cx="3681941" cy="4538681"/>
          </a:xfrm>
          <a:prstGeom prst="rect">
            <a:avLst/>
          </a:prstGeom>
        </p:spPr>
      </p:pic>
      <p:sp>
        <p:nvSpPr>
          <p:cNvPr id="4" name="文本框 3">
            <a:extLst>
              <a:ext uri="{FF2B5EF4-FFF2-40B4-BE49-F238E27FC236}">
                <a16:creationId xmlns:a16="http://schemas.microsoft.com/office/drawing/2014/main" xmlns="" id="{04F0B44C-F429-BE4C-8783-37A4C8D83C9D}"/>
              </a:ext>
            </a:extLst>
          </p:cNvPr>
          <p:cNvSpPr txBox="1"/>
          <p:nvPr/>
        </p:nvSpPr>
        <p:spPr>
          <a:xfrm>
            <a:off x="483780" y="6309321"/>
            <a:ext cx="4464496" cy="369332"/>
          </a:xfrm>
          <a:prstGeom prst="rect">
            <a:avLst/>
          </a:prstGeom>
          <a:noFill/>
        </p:spPr>
        <p:txBody>
          <a:bodyPr wrap="square" rtlCol="0">
            <a:spAutoFit/>
          </a:bodyPr>
          <a:lstStyle/>
          <a:p>
            <a:r>
              <a:rPr kumimoji="1" lang="zh-CN" altLang="en-US" dirty="0"/>
              <a:t>网址：</a:t>
            </a:r>
            <a:r>
              <a:rPr kumimoji="1" lang="en-US" altLang="zh-CN" dirty="0"/>
              <a:t> http://114.67.37.252</a:t>
            </a:r>
            <a:endParaRPr kumimoji="1" lang="zh-CN" altLang="en-US" dirty="0"/>
          </a:p>
        </p:txBody>
      </p:sp>
    </p:spTree>
    <p:extLst>
      <p:ext uri="{BB962C8B-B14F-4D97-AF65-F5344CB8AC3E}">
        <p14:creationId xmlns:p14="http://schemas.microsoft.com/office/powerpoint/2010/main" val="1603152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756244A6-9129-2645-AFDD-B593B25C862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169" y="150659"/>
            <a:ext cx="1773622" cy="51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4">
            <a:extLst>
              <a:ext uri="{FF2B5EF4-FFF2-40B4-BE49-F238E27FC236}">
                <a16:creationId xmlns:a16="http://schemas.microsoft.com/office/drawing/2014/main" xmlns="" id="{45B92215-6548-D04B-84B9-821B5CCAC510}"/>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sp>
        <p:nvSpPr>
          <p:cNvPr id="2" name="矩形 1">
            <a:extLst>
              <a:ext uri="{FF2B5EF4-FFF2-40B4-BE49-F238E27FC236}">
                <a16:creationId xmlns:a16="http://schemas.microsoft.com/office/drawing/2014/main" xmlns="" id="{F9361D01-E156-0B4F-A926-135FB8D55B2F}"/>
              </a:ext>
            </a:extLst>
          </p:cNvPr>
          <p:cNvSpPr/>
          <p:nvPr/>
        </p:nvSpPr>
        <p:spPr>
          <a:xfrm>
            <a:off x="323528" y="4783997"/>
            <a:ext cx="8496944" cy="3008516"/>
          </a:xfrm>
          <a:prstGeom prst="rect">
            <a:avLst/>
          </a:prstGeom>
        </p:spPr>
        <p:txBody>
          <a:bodyPr wrap="square">
            <a:spAutoFit/>
          </a:bodyPr>
          <a:lstStyle/>
          <a:p>
            <a:pPr>
              <a:lnSpc>
                <a:spcPct val="150000"/>
              </a:lnSpc>
            </a:pPr>
            <a:r>
              <a:rPr lang="zh-CN" altLang="en-US" dirty="0">
                <a:solidFill>
                  <a:srgbClr val="000000"/>
                </a:solidFill>
                <a:latin typeface="Microsoft YaHei" panose="020B0503020204020204" pitchFamily="34" charset="-122"/>
                <a:ea typeface="Microsoft YaHei" panose="020B0503020204020204" pitchFamily="34" charset="-122"/>
              </a:rPr>
              <a:t>通过采用掩码的方式，多次对图像的不同区域的信息进行遮盖，检测对分类结果的影响，进而判断对图像分类结果有有影响的区域。</a:t>
            </a:r>
            <a:endParaRPr lang="en-US" altLang="zh-CN" dirty="0">
              <a:solidFill>
                <a:srgbClr val="000000"/>
              </a:solidFill>
              <a:latin typeface="Microsoft YaHei" panose="020B0503020204020204" pitchFamily="34" charset="-122"/>
              <a:ea typeface="Microsoft YaHei" panose="020B0503020204020204" pitchFamily="34" charset="-122"/>
            </a:endParaRPr>
          </a:p>
          <a:p>
            <a:pPr>
              <a:lnSpc>
                <a:spcPct val="150000"/>
              </a:lnSpc>
            </a:pPr>
            <a:endParaRPr lang="en" altLang="zh-CN" sz="900" dirty="0"/>
          </a:p>
          <a:p>
            <a:pPr marL="285750" indent="-285750">
              <a:buFont typeface="Arial" panose="020B0604020202020204" pitchFamily="34" charset="0"/>
              <a:buChar char="•"/>
            </a:pPr>
            <a:r>
              <a:rPr lang="en" altLang="zh-CN" sz="1600" dirty="0" err="1"/>
              <a:t>Zintgraf</a:t>
            </a:r>
            <a:r>
              <a:rPr lang="en" altLang="zh-CN" sz="1600" dirty="0"/>
              <a:t>, Luisa M., et al. "Visualizing deep neural network decisions: Prediction difference analysis." ICLR (2017).</a:t>
            </a:r>
            <a:r>
              <a:rPr lang="en" altLang="zh-CN" dirty="0"/>
              <a:t/>
            </a:r>
            <a:br>
              <a:rPr lang="en" altLang="zh-CN" dirty="0"/>
            </a:br>
            <a:r>
              <a:rPr lang="en" altLang="zh-CN" sz="1600" dirty="0" err="1"/>
              <a:t>Kermany</a:t>
            </a:r>
            <a:r>
              <a:rPr lang="en" altLang="zh-CN" sz="1600" dirty="0"/>
              <a:t>, Daniel S., et al. "Identifying medical diagnoses and treatable diseases by image-based deep learning." Cell 172.5 (2018): 1122-1131.APA</a:t>
            </a:r>
            <a:br>
              <a:rPr lang="en" altLang="zh-CN" sz="1600" dirty="0"/>
            </a:br>
            <a:endParaRPr lang="en" altLang="zh-CN" sz="1600" dirty="0"/>
          </a:p>
          <a:p>
            <a:endParaRPr lang="en" altLang="zh-CN" dirty="0">
              <a:solidFill>
                <a:srgbClr val="000000"/>
              </a:solidFill>
              <a:effectLst/>
              <a:latin typeface="Helvetica Neue" panose="02000503000000020004" pitchFamily="2" charset="0"/>
            </a:endParaRPr>
          </a:p>
          <a:p>
            <a:pPr>
              <a:buFont typeface="Arial" panose="020B0604020202020204" pitchFamily="34" charset="0"/>
              <a:buChar char="•"/>
            </a:pPr>
            <a:endParaRPr lang="en" altLang="zh-CN" dirty="0">
              <a:solidFill>
                <a:srgbClr val="000000"/>
              </a:solidFill>
              <a:effectLst/>
              <a:latin typeface="Helvetica Neue" panose="02000503000000020004" pitchFamily="2" charset="0"/>
            </a:endParaRPr>
          </a:p>
        </p:txBody>
      </p:sp>
      <p:pic>
        <p:nvPicPr>
          <p:cNvPr id="3" name="图片 2">
            <a:extLst>
              <a:ext uri="{FF2B5EF4-FFF2-40B4-BE49-F238E27FC236}">
                <a16:creationId xmlns:a16="http://schemas.microsoft.com/office/drawing/2014/main" xmlns="" id="{07C15BBE-0E9E-1C4D-B88A-5A2F15AF7068}"/>
              </a:ext>
            </a:extLst>
          </p:cNvPr>
          <p:cNvPicPr>
            <a:picLocks noChangeAspect="1"/>
          </p:cNvPicPr>
          <p:nvPr/>
        </p:nvPicPr>
        <p:blipFill>
          <a:blip r:embed="rId4"/>
          <a:stretch>
            <a:fillRect/>
          </a:stretch>
        </p:blipFill>
        <p:spPr>
          <a:xfrm>
            <a:off x="4343722" y="1666348"/>
            <a:ext cx="4476750" cy="2838450"/>
          </a:xfrm>
          <a:prstGeom prst="rect">
            <a:avLst/>
          </a:prstGeom>
        </p:spPr>
      </p:pic>
      <p:pic>
        <p:nvPicPr>
          <p:cNvPr id="4" name="图片 3">
            <a:extLst>
              <a:ext uri="{FF2B5EF4-FFF2-40B4-BE49-F238E27FC236}">
                <a16:creationId xmlns:a16="http://schemas.microsoft.com/office/drawing/2014/main" xmlns="" id="{312BABB8-D2E9-0A4E-B61E-B5B6F9EF1699}"/>
              </a:ext>
            </a:extLst>
          </p:cNvPr>
          <p:cNvPicPr>
            <a:picLocks noChangeAspect="1"/>
          </p:cNvPicPr>
          <p:nvPr/>
        </p:nvPicPr>
        <p:blipFill>
          <a:blip r:embed="rId5"/>
          <a:stretch>
            <a:fillRect/>
          </a:stretch>
        </p:blipFill>
        <p:spPr>
          <a:xfrm>
            <a:off x="157242" y="1373981"/>
            <a:ext cx="4203649" cy="3286149"/>
          </a:xfrm>
          <a:prstGeom prst="rect">
            <a:avLst/>
          </a:prstGeom>
        </p:spPr>
      </p:pic>
      <p:sp>
        <p:nvSpPr>
          <p:cNvPr id="21" name="矩形 20">
            <a:extLst>
              <a:ext uri="{FF2B5EF4-FFF2-40B4-BE49-F238E27FC236}">
                <a16:creationId xmlns:a16="http://schemas.microsoft.com/office/drawing/2014/main" xmlns="" id="{96C8D516-AFBC-1B44-AE51-B019BF4BCD7E}"/>
              </a:ext>
            </a:extLst>
          </p:cNvPr>
          <p:cNvSpPr/>
          <p:nvPr/>
        </p:nvSpPr>
        <p:spPr>
          <a:xfrm>
            <a:off x="1727684" y="724875"/>
            <a:ext cx="5688632" cy="523220"/>
          </a:xfrm>
          <a:prstGeom prst="rect">
            <a:avLst/>
          </a:prstGeom>
        </p:spPr>
        <p:txBody>
          <a:bodyPr wrap="square">
            <a:spAutoFit/>
          </a:bodyPr>
          <a:lstStyle/>
          <a:p>
            <a:pPr algn="ctr"/>
            <a:r>
              <a:rPr lang="zh-CN" altLang="en-US" sz="2800" b="1" dirty="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rPr>
              <a:t>诊断结果可解释</a:t>
            </a:r>
            <a:r>
              <a:rPr lang="en-US" altLang="zh-CN" sz="2800" b="1" dirty="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rPr>
              <a:t>——</a:t>
            </a:r>
            <a:r>
              <a:rPr lang="zh-CN" altLang="en-US" sz="2800" b="1" dirty="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rPr>
              <a:t>相关研究</a:t>
            </a:r>
          </a:p>
        </p:txBody>
      </p:sp>
    </p:spTree>
    <p:extLst>
      <p:ext uri="{BB962C8B-B14F-4D97-AF65-F5344CB8AC3E}">
        <p14:creationId xmlns:p14="http://schemas.microsoft.com/office/powerpoint/2010/main" val="123765260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1720" y="635039"/>
            <a:ext cx="6054066" cy="400438"/>
          </a:xfrm>
        </p:spPr>
        <p:txBody>
          <a:bodyPr>
            <a:noAutofit/>
          </a:bodyPr>
          <a:lstStyle/>
          <a:p>
            <a:pPr marL="557213" lvl="1" indent="-214313">
              <a:lnSpc>
                <a:spcPct val="150000"/>
              </a:lnSpc>
            </a:pP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基于弱监督模型结果可视化解释</a:t>
            </a:r>
          </a:p>
        </p:txBody>
      </p:sp>
      <p:cxnSp>
        <p:nvCxnSpPr>
          <p:cNvPr id="14" name="直接连接符 4">
            <a:extLst>
              <a:ext uri="{FF2B5EF4-FFF2-40B4-BE49-F238E27FC236}">
                <a16:creationId xmlns:a16="http://schemas.microsoft.com/office/drawing/2014/main" xmlns="" id="{9C70E8F8-4722-1C4C-8E7E-61FB81AC0761}"/>
              </a:ext>
            </a:extLst>
          </p:cNvPr>
          <p:cNvCxnSpPr>
            <a:cxnSpLocks/>
          </p:cNvCxnSpPr>
          <p:nvPr/>
        </p:nvCxnSpPr>
        <p:spPr bwMode="auto">
          <a:xfrm>
            <a:off x="532101" y="1124744"/>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5" name="图片 14">
            <a:extLst>
              <a:ext uri="{FF2B5EF4-FFF2-40B4-BE49-F238E27FC236}">
                <a16:creationId xmlns:a16="http://schemas.microsoft.com/office/drawing/2014/main" xmlns="" id="{3F8E62A7-BD55-0448-928A-5B230EA72B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64188" y="248063"/>
            <a:ext cx="2700300" cy="337538"/>
          </a:xfrm>
          <a:prstGeom prst="rect">
            <a:avLst/>
          </a:prstGeom>
        </p:spPr>
      </p:pic>
      <p:pic>
        <p:nvPicPr>
          <p:cNvPr id="4" name="图片 3">
            <a:extLst>
              <a:ext uri="{FF2B5EF4-FFF2-40B4-BE49-F238E27FC236}">
                <a16:creationId xmlns:a16="http://schemas.microsoft.com/office/drawing/2014/main" xmlns="" id="{2B97ACC9-5CA5-A24F-B9FF-B73DCCA946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311" y="1406910"/>
            <a:ext cx="8662369" cy="4608501"/>
          </a:xfrm>
          <a:prstGeom prst="rect">
            <a:avLst/>
          </a:prstGeom>
        </p:spPr>
      </p:pic>
      <p:pic>
        <p:nvPicPr>
          <p:cNvPr id="7" name="图片 6">
            <a:extLst>
              <a:ext uri="{FF2B5EF4-FFF2-40B4-BE49-F238E27FC236}">
                <a16:creationId xmlns:a16="http://schemas.microsoft.com/office/drawing/2014/main" xmlns="" id="{0D10A014-5ACF-B44B-8CEF-E96621EFBD77}"/>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9512" y="159023"/>
            <a:ext cx="1773622" cy="51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xmlns="" id="{36E9F9FB-B305-E944-BB38-B4C81A9F3AE1}"/>
              </a:ext>
            </a:extLst>
          </p:cNvPr>
          <p:cNvSpPr/>
          <p:nvPr/>
        </p:nvSpPr>
        <p:spPr>
          <a:xfrm>
            <a:off x="322818" y="6237312"/>
            <a:ext cx="8626710" cy="461665"/>
          </a:xfrm>
          <a:prstGeom prst="rect">
            <a:avLst/>
          </a:prstGeom>
        </p:spPr>
        <p:txBody>
          <a:bodyPr wrap="square">
            <a:spAutoFit/>
          </a:bodyPr>
          <a:lstStyle/>
          <a:p>
            <a:r>
              <a:rPr lang="en" altLang="zh-CN" sz="1200" dirty="0">
                <a:solidFill>
                  <a:srgbClr val="222222"/>
                </a:solidFill>
                <a:latin typeface="Arial" panose="020B0604020202020204" pitchFamily="34" charset="0"/>
              </a:rPr>
              <a:t>Zhou, </a:t>
            </a:r>
            <a:r>
              <a:rPr lang="en" altLang="zh-CN" sz="1200" dirty="0" err="1">
                <a:solidFill>
                  <a:srgbClr val="222222"/>
                </a:solidFill>
                <a:latin typeface="Arial" panose="020B0604020202020204" pitchFamily="34" charset="0"/>
              </a:rPr>
              <a:t>Bolei</a:t>
            </a:r>
            <a:r>
              <a:rPr lang="en" altLang="zh-CN" sz="1200" dirty="0">
                <a:solidFill>
                  <a:srgbClr val="222222"/>
                </a:solidFill>
                <a:latin typeface="Arial" panose="020B0604020202020204" pitchFamily="34" charset="0"/>
              </a:rPr>
              <a:t>, et al. "Learning deep features for discriminative localization." </a:t>
            </a:r>
            <a:r>
              <a:rPr lang="en" altLang="zh-CN" sz="1200" i="1" dirty="0">
                <a:solidFill>
                  <a:srgbClr val="222222"/>
                </a:solidFill>
                <a:latin typeface="Arial" panose="020B0604020202020204" pitchFamily="34" charset="0"/>
              </a:rPr>
              <a:t>Proceedings of the IEEE Conference on Computer Vision and Pattern Recognition</a:t>
            </a:r>
            <a:r>
              <a:rPr lang="en" altLang="zh-CN" sz="1200" dirty="0">
                <a:solidFill>
                  <a:srgbClr val="222222"/>
                </a:solidFill>
                <a:latin typeface="Arial" panose="020B0604020202020204" pitchFamily="34" charset="0"/>
              </a:rPr>
              <a:t>. 2016.</a:t>
            </a:r>
            <a:endParaRPr lang="zh-CN" altLang="en-US" sz="1200" dirty="0"/>
          </a:p>
        </p:txBody>
      </p:sp>
    </p:spTree>
    <p:extLst>
      <p:ext uri="{BB962C8B-B14F-4D97-AF65-F5344CB8AC3E}">
        <p14:creationId xmlns:p14="http://schemas.microsoft.com/office/powerpoint/2010/main" val="170820207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73026" y="705063"/>
            <a:ext cx="5946054" cy="877797"/>
          </a:xfrm>
        </p:spPr>
        <p:txBody>
          <a:bodyPr>
            <a:normAutofit fontScale="90000"/>
          </a:bodyPr>
          <a:lstStyle/>
          <a:p>
            <a:pPr marL="557213" lvl="1" indent="-214313">
              <a:lnSpc>
                <a:spcPct val="150000"/>
              </a:lnSpc>
            </a:pPr>
            <a:r>
              <a:rPr lang="zh-CN" altLang="en-US" sz="27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基于弱监督模型结果可视化解释</a:t>
            </a: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
            </a:r>
            <a:b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br>
            <a:endPar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4" name="直接连接符 4">
            <a:extLst>
              <a:ext uri="{FF2B5EF4-FFF2-40B4-BE49-F238E27FC236}">
                <a16:creationId xmlns:a16="http://schemas.microsoft.com/office/drawing/2014/main" xmlns="" id="{9C70E8F8-4722-1C4C-8E7E-61FB81AC0761}"/>
              </a:ext>
            </a:extLst>
          </p:cNvPr>
          <p:cNvCxnSpPr>
            <a:cxnSpLocks/>
          </p:cNvCxnSpPr>
          <p:nvPr/>
        </p:nvCxnSpPr>
        <p:spPr bwMode="auto">
          <a:xfrm>
            <a:off x="548553" y="1196752"/>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5" name="图片 14">
            <a:extLst>
              <a:ext uri="{FF2B5EF4-FFF2-40B4-BE49-F238E27FC236}">
                <a16:creationId xmlns:a16="http://schemas.microsoft.com/office/drawing/2014/main" xmlns="" id="{3F8E62A7-BD55-0448-928A-5B230EA72B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00192" y="159999"/>
            <a:ext cx="2700300" cy="337538"/>
          </a:xfrm>
          <a:prstGeom prst="rect">
            <a:avLst/>
          </a:prstGeom>
        </p:spPr>
      </p:pic>
      <p:pic>
        <p:nvPicPr>
          <p:cNvPr id="3" name="图片 2">
            <a:extLst>
              <a:ext uri="{FF2B5EF4-FFF2-40B4-BE49-F238E27FC236}">
                <a16:creationId xmlns:a16="http://schemas.microsoft.com/office/drawing/2014/main" xmlns="" id="{601513FE-BC8D-D841-8AEC-82F79183EF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3013" y="2313625"/>
            <a:ext cx="8417479" cy="3675449"/>
          </a:xfrm>
          <a:prstGeom prst="rect">
            <a:avLst/>
          </a:prstGeom>
        </p:spPr>
      </p:pic>
      <p:pic>
        <p:nvPicPr>
          <p:cNvPr id="7" name="图片 6">
            <a:extLst>
              <a:ext uri="{FF2B5EF4-FFF2-40B4-BE49-F238E27FC236}">
                <a16:creationId xmlns:a16="http://schemas.microsoft.com/office/drawing/2014/main" xmlns="" id="{5C83A13B-3DF0-3445-89B4-1B9F9350844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528" y="148805"/>
            <a:ext cx="1773622" cy="51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xmlns="" id="{B583B7C5-40D6-804E-97BF-700DC085D3F1}"/>
              </a:ext>
            </a:extLst>
          </p:cNvPr>
          <p:cNvSpPr txBox="1"/>
          <p:nvPr/>
        </p:nvSpPr>
        <p:spPr>
          <a:xfrm>
            <a:off x="899592" y="1794354"/>
            <a:ext cx="1416702" cy="307777"/>
          </a:xfrm>
          <a:prstGeom prst="rect">
            <a:avLst/>
          </a:prstGeom>
          <a:noFill/>
        </p:spPr>
        <p:txBody>
          <a:bodyPr wrap="square" rtlCol="0">
            <a:spAutoFit/>
          </a:bodyPr>
          <a:lstStyle/>
          <a:p>
            <a:r>
              <a:rPr kumimoji="1" lang="zh-CN" altLang="en-US" sz="1400" dirty="0">
                <a:latin typeface="Microsoft YaHei" panose="020B0503020204020204" pitchFamily="34" charset="-122"/>
                <a:ea typeface="Microsoft YaHei" panose="020B0503020204020204" pitchFamily="34" charset="-122"/>
              </a:rPr>
              <a:t>原始输入图像</a:t>
            </a:r>
          </a:p>
        </p:txBody>
      </p:sp>
      <p:sp>
        <p:nvSpPr>
          <p:cNvPr id="9" name="文本框 8">
            <a:extLst>
              <a:ext uri="{FF2B5EF4-FFF2-40B4-BE49-F238E27FC236}">
                <a16:creationId xmlns:a16="http://schemas.microsoft.com/office/drawing/2014/main" xmlns="" id="{A35E0F44-9793-394C-AE42-12805126ECE9}"/>
              </a:ext>
            </a:extLst>
          </p:cNvPr>
          <p:cNvSpPr txBox="1"/>
          <p:nvPr/>
        </p:nvSpPr>
        <p:spPr>
          <a:xfrm>
            <a:off x="2634291" y="1688442"/>
            <a:ext cx="1667679" cy="523220"/>
          </a:xfrm>
          <a:prstGeom prst="rect">
            <a:avLst/>
          </a:prstGeom>
          <a:noFill/>
        </p:spPr>
        <p:txBody>
          <a:bodyPr wrap="square" rtlCol="0">
            <a:spAutoFit/>
          </a:bodyPr>
          <a:lstStyle/>
          <a:p>
            <a:r>
              <a:rPr kumimoji="1" lang="zh-CN" altLang="en-US" sz="1400" dirty="0">
                <a:latin typeface="Microsoft YaHei" panose="020B0503020204020204" pitchFamily="34" charset="-122"/>
                <a:ea typeface="Microsoft YaHei" panose="020B0503020204020204" pitchFamily="34" charset="-122"/>
              </a:rPr>
              <a:t>预测类别概率最高</a:t>
            </a:r>
            <a:endParaRPr kumimoji="1" lang="en-US" altLang="zh-CN" sz="1400" dirty="0">
              <a:latin typeface="Microsoft YaHei" panose="020B0503020204020204" pitchFamily="34" charset="-122"/>
              <a:ea typeface="Microsoft YaHei" panose="020B0503020204020204" pitchFamily="34" charset="-122"/>
            </a:endParaRPr>
          </a:p>
          <a:p>
            <a:r>
              <a:rPr kumimoji="1" lang="zh-CN" altLang="en-US" sz="1400" dirty="0">
                <a:latin typeface="Microsoft YaHei" panose="020B0503020204020204" pitchFamily="34" charset="-122"/>
                <a:ea typeface="Microsoft YaHei" panose="020B0503020204020204" pitchFamily="34" charset="-122"/>
              </a:rPr>
              <a:t>类别的可视化解释</a:t>
            </a:r>
          </a:p>
        </p:txBody>
      </p:sp>
      <p:sp>
        <p:nvSpPr>
          <p:cNvPr id="10" name="文本框 9">
            <a:extLst>
              <a:ext uri="{FF2B5EF4-FFF2-40B4-BE49-F238E27FC236}">
                <a16:creationId xmlns:a16="http://schemas.microsoft.com/office/drawing/2014/main" xmlns="" id="{99D521D1-6E1E-2940-8435-E55F2DFD168B}"/>
              </a:ext>
            </a:extLst>
          </p:cNvPr>
          <p:cNvSpPr txBox="1"/>
          <p:nvPr/>
        </p:nvSpPr>
        <p:spPr>
          <a:xfrm>
            <a:off x="4300503" y="1688441"/>
            <a:ext cx="1852995" cy="523220"/>
          </a:xfrm>
          <a:prstGeom prst="rect">
            <a:avLst/>
          </a:prstGeom>
          <a:noFill/>
        </p:spPr>
        <p:txBody>
          <a:bodyPr wrap="square" rtlCol="0">
            <a:spAutoFit/>
          </a:bodyPr>
          <a:lstStyle/>
          <a:p>
            <a:r>
              <a:rPr kumimoji="1" lang="zh-CN" altLang="en-US" sz="1400" dirty="0">
                <a:latin typeface="Microsoft YaHei" panose="020B0503020204020204" pitchFamily="34" charset="-122"/>
                <a:ea typeface="Microsoft YaHei" panose="020B0503020204020204" pitchFamily="34" charset="-122"/>
              </a:rPr>
              <a:t>预测类别概率次高</a:t>
            </a:r>
            <a:endParaRPr kumimoji="1" lang="en-US" altLang="zh-CN" sz="1400" dirty="0">
              <a:latin typeface="Microsoft YaHei" panose="020B0503020204020204" pitchFamily="34" charset="-122"/>
              <a:ea typeface="Microsoft YaHei" panose="020B0503020204020204" pitchFamily="34" charset="-122"/>
            </a:endParaRPr>
          </a:p>
          <a:p>
            <a:r>
              <a:rPr kumimoji="1" lang="zh-CN" altLang="en-US" sz="1400" dirty="0">
                <a:latin typeface="Microsoft YaHei" panose="020B0503020204020204" pitchFamily="34" charset="-122"/>
                <a:ea typeface="Microsoft YaHei" panose="020B0503020204020204" pitchFamily="34" charset="-122"/>
              </a:rPr>
              <a:t>类别的可视化解释</a:t>
            </a:r>
          </a:p>
        </p:txBody>
      </p:sp>
    </p:spTree>
    <p:extLst>
      <p:ext uri="{BB962C8B-B14F-4D97-AF65-F5344CB8AC3E}">
        <p14:creationId xmlns:p14="http://schemas.microsoft.com/office/powerpoint/2010/main" val="154796646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621" y="459962"/>
            <a:ext cx="8369619" cy="877797"/>
          </a:xfrm>
        </p:spPr>
        <p:txBody>
          <a:bodyPr>
            <a:noAutofit/>
          </a:bodyPr>
          <a:lstStyle/>
          <a:p>
            <a:pPr marL="557213" lvl="1" indent="-214313">
              <a:lnSpc>
                <a:spcPct val="150000"/>
              </a:lnSpc>
            </a:pP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深度学习可解释性 </a:t>
            </a:r>
            <a:r>
              <a:rPr lang="en-US" altLang="zh-CN"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 基于软决策树卷积神经的知识萃取</a:t>
            </a:r>
          </a:p>
        </p:txBody>
      </p:sp>
      <p:cxnSp>
        <p:nvCxnSpPr>
          <p:cNvPr id="14" name="直接连接符 4">
            <a:extLst>
              <a:ext uri="{FF2B5EF4-FFF2-40B4-BE49-F238E27FC236}">
                <a16:creationId xmlns:a16="http://schemas.microsoft.com/office/drawing/2014/main" xmlns="" id="{9C70E8F8-4722-1C4C-8E7E-61FB81AC0761}"/>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7" name="图片 6">
            <a:extLst>
              <a:ext uri="{FF2B5EF4-FFF2-40B4-BE49-F238E27FC236}">
                <a16:creationId xmlns:a16="http://schemas.microsoft.com/office/drawing/2014/main" xmlns="" id="{5C83A13B-3DF0-3445-89B4-1B9F9350844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xmlns="" id="{A35E0F44-9793-394C-AE42-12805126ECE9}"/>
              </a:ext>
            </a:extLst>
          </p:cNvPr>
          <p:cNvSpPr txBox="1"/>
          <p:nvPr/>
        </p:nvSpPr>
        <p:spPr>
          <a:xfrm>
            <a:off x="456358" y="1880332"/>
            <a:ext cx="2670195" cy="3091039"/>
          </a:xfrm>
          <a:prstGeom prst="rect">
            <a:avLst/>
          </a:prstGeom>
          <a:noFill/>
        </p:spPr>
        <p:txBody>
          <a:bodyPr wrap="square" rtlCol="0">
            <a:spAutoFit/>
          </a:bodyPr>
          <a:lstStyle/>
          <a:p>
            <a:pPr>
              <a:lnSpc>
                <a:spcPct val="150000"/>
              </a:lnSpc>
            </a:pPr>
            <a:r>
              <a:rPr lang="zh-CN" altLang="en-US" sz="1350" b="1" dirty="0">
                <a:latin typeface="Microsoft YaHei" panose="020B0503020204020204" pitchFamily="34" charset="-122"/>
                <a:ea typeface="Microsoft YaHei" panose="020B0503020204020204" pitchFamily="34" charset="-122"/>
              </a:rPr>
              <a:t>软决策树进行分类：</a:t>
            </a:r>
            <a:endParaRPr lang="en-US" altLang="zh-CN" sz="1350" b="1" dirty="0">
              <a:latin typeface="Microsoft YaHei" panose="020B0503020204020204" pitchFamily="34" charset="-122"/>
              <a:ea typeface="Microsoft YaHei" panose="020B0503020204020204" pitchFamily="34" charset="-122"/>
            </a:endParaRPr>
          </a:p>
          <a:p>
            <a:pPr>
              <a:lnSpc>
                <a:spcPct val="150000"/>
              </a:lnSpc>
              <a:spcBef>
                <a:spcPts val="600"/>
              </a:spcBef>
            </a:pPr>
            <a:r>
              <a:rPr lang="en-US" altLang="zh-CN" sz="1350" dirty="0">
                <a:latin typeface="Microsoft YaHei" panose="020B0503020204020204" pitchFamily="34" charset="-122"/>
                <a:ea typeface="Microsoft YaHei" panose="020B0503020204020204" pitchFamily="34" charset="-122"/>
              </a:rPr>
              <a:t>MNIST</a:t>
            </a:r>
            <a:r>
              <a:rPr lang="zh-CN" altLang="en-US" sz="1350" dirty="0">
                <a:latin typeface="Microsoft YaHei" panose="020B0503020204020204" pitchFamily="34" charset="-122"/>
                <a:ea typeface="Microsoft YaHei" panose="020B0503020204020204" pitchFamily="34" charset="-122"/>
              </a:rPr>
              <a:t>上训练的深度为</a:t>
            </a:r>
            <a:r>
              <a:rPr lang="en-US" altLang="zh-CN" sz="1350" dirty="0">
                <a:latin typeface="Microsoft YaHei" panose="020B0503020204020204" pitchFamily="34" charset="-122"/>
                <a:ea typeface="Microsoft YaHei" panose="020B0503020204020204" pitchFamily="34" charset="-122"/>
              </a:rPr>
              <a:t>4</a:t>
            </a:r>
            <a:r>
              <a:rPr lang="zh-CN" altLang="en-US" sz="1350" dirty="0">
                <a:latin typeface="Microsoft YaHei" panose="020B0503020204020204" pitchFamily="34" charset="-122"/>
                <a:ea typeface="Microsoft YaHei" panose="020B0503020204020204" pitchFamily="34" charset="-122"/>
              </a:rPr>
              <a:t>的软决策树的可视化图。</a:t>
            </a:r>
            <a:endParaRPr lang="en-US" altLang="zh-CN" sz="1350" dirty="0">
              <a:latin typeface="Microsoft YaHei" panose="020B0503020204020204" pitchFamily="34" charset="-122"/>
              <a:ea typeface="Microsoft YaHei" panose="020B0503020204020204" pitchFamily="34" charset="-122"/>
            </a:endParaRPr>
          </a:p>
          <a:p>
            <a:pPr>
              <a:lnSpc>
                <a:spcPct val="150000"/>
              </a:lnSpc>
              <a:spcBef>
                <a:spcPts val="600"/>
              </a:spcBef>
            </a:pPr>
            <a:r>
              <a:rPr lang="zh-CN" altLang="en-US" sz="1350" dirty="0">
                <a:latin typeface="Microsoft YaHei" panose="020B0503020204020204" pitchFamily="34" charset="-122"/>
                <a:ea typeface="Microsoft YaHei" panose="020B0503020204020204" pitchFamily="34" charset="-122"/>
              </a:rPr>
              <a:t>内部节点处的图像是已学习的过滤器，而叶子处的图像是对已学习的类别概率分布的可视化。</a:t>
            </a:r>
            <a:endParaRPr lang="en-US" altLang="zh-CN" sz="1350" dirty="0">
              <a:latin typeface="Microsoft YaHei" panose="020B0503020204020204" pitchFamily="34" charset="-122"/>
              <a:ea typeface="Microsoft YaHei" panose="020B0503020204020204" pitchFamily="34" charset="-122"/>
            </a:endParaRPr>
          </a:p>
          <a:p>
            <a:pPr>
              <a:lnSpc>
                <a:spcPct val="150000"/>
              </a:lnSpc>
              <a:spcBef>
                <a:spcPts val="600"/>
              </a:spcBef>
            </a:pPr>
            <a:r>
              <a:rPr lang="zh-CN" altLang="en-US" sz="1350" dirty="0">
                <a:latin typeface="Microsoft YaHei" panose="020B0503020204020204" pitchFamily="34" charset="-122"/>
                <a:ea typeface="Microsoft YaHei" panose="020B0503020204020204" pitchFamily="34" charset="-122"/>
              </a:rPr>
              <a:t>每片叶子最终最可能的分类，以及每个边缘的可能分类都被注释了。</a:t>
            </a:r>
            <a:endParaRPr lang="en-US" altLang="zh-CN" sz="135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xmlns="" id="{55AC070F-D0CE-5345-B03C-617C067A663B}"/>
              </a:ext>
            </a:extLst>
          </p:cNvPr>
          <p:cNvSpPr txBox="1"/>
          <p:nvPr/>
        </p:nvSpPr>
        <p:spPr>
          <a:xfrm>
            <a:off x="565687" y="5933165"/>
            <a:ext cx="8100900" cy="300082"/>
          </a:xfrm>
          <a:prstGeom prst="rect">
            <a:avLst/>
          </a:prstGeom>
          <a:noFill/>
        </p:spPr>
        <p:txBody>
          <a:bodyPr wrap="square" rtlCol="0">
            <a:spAutoFit/>
          </a:bodyPr>
          <a:lstStyle/>
          <a:p>
            <a:r>
              <a:rPr lang="en-US" altLang="zh-CN" sz="1350" dirty="0" err="1"/>
              <a:t>Frosst</a:t>
            </a:r>
            <a:r>
              <a:rPr lang="en-US" altLang="zh-CN" sz="1350" dirty="0"/>
              <a:t> N, Hinton G. Distilling a neural network into a soft decision tree[J]. </a:t>
            </a:r>
            <a:r>
              <a:rPr lang="en-US" altLang="zh-CN" sz="1350" dirty="0" err="1"/>
              <a:t>arXiv</a:t>
            </a:r>
            <a:r>
              <a:rPr lang="en-US" altLang="zh-CN" sz="1350" dirty="0"/>
              <a:t> preprint arXiv:1711.09784, 2017.</a:t>
            </a:r>
            <a:endParaRPr kumimoji="1" lang="zh-CN" altLang="en-US" sz="1350" dirty="0"/>
          </a:p>
        </p:txBody>
      </p:sp>
      <p:pic>
        <p:nvPicPr>
          <p:cNvPr id="6" name="图片 5">
            <a:extLst>
              <a:ext uri="{FF2B5EF4-FFF2-40B4-BE49-F238E27FC236}">
                <a16:creationId xmlns:a16="http://schemas.microsoft.com/office/drawing/2014/main" xmlns="" id="{0FF2B070-9A52-0548-93D6-AD292731FDEC}"/>
              </a:ext>
            </a:extLst>
          </p:cNvPr>
          <p:cNvPicPr>
            <a:picLocks noChangeAspect="1"/>
          </p:cNvPicPr>
          <p:nvPr/>
        </p:nvPicPr>
        <p:blipFill>
          <a:blip r:embed="rId4"/>
          <a:stretch>
            <a:fillRect/>
          </a:stretch>
        </p:blipFill>
        <p:spPr>
          <a:xfrm>
            <a:off x="3289549" y="2190112"/>
            <a:ext cx="5455800" cy="2752476"/>
          </a:xfrm>
          <a:prstGeom prst="rect">
            <a:avLst/>
          </a:prstGeom>
        </p:spPr>
      </p:pic>
    </p:spTree>
    <p:extLst>
      <p:ext uri="{BB962C8B-B14F-4D97-AF65-F5344CB8AC3E}">
        <p14:creationId xmlns:p14="http://schemas.microsoft.com/office/powerpoint/2010/main" val="246131797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501" y="510230"/>
            <a:ext cx="8453488" cy="877797"/>
          </a:xfrm>
        </p:spPr>
        <p:txBody>
          <a:bodyPr>
            <a:noAutofit/>
          </a:bodyPr>
          <a:lstStyle/>
          <a:p>
            <a:pPr marL="557213" lvl="1" indent="-214313">
              <a:lnSpc>
                <a:spcPct val="150000"/>
              </a:lnSpc>
            </a:pP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深度学习可解释性 </a:t>
            </a:r>
            <a:r>
              <a:rPr lang="en-US" altLang="zh-CN"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 基于软决策树卷积神经的知识萃取</a:t>
            </a:r>
          </a:p>
        </p:txBody>
      </p:sp>
      <p:sp>
        <p:nvSpPr>
          <p:cNvPr id="5" name="文本框 4">
            <a:extLst>
              <a:ext uri="{FF2B5EF4-FFF2-40B4-BE49-F238E27FC236}">
                <a16:creationId xmlns:a16="http://schemas.microsoft.com/office/drawing/2014/main" xmlns="" id="{55AC070F-D0CE-5345-B03C-617C067A663B}"/>
              </a:ext>
            </a:extLst>
          </p:cNvPr>
          <p:cNvSpPr txBox="1"/>
          <p:nvPr/>
        </p:nvSpPr>
        <p:spPr>
          <a:xfrm>
            <a:off x="490605" y="6501954"/>
            <a:ext cx="8100900" cy="300082"/>
          </a:xfrm>
          <a:prstGeom prst="rect">
            <a:avLst/>
          </a:prstGeom>
          <a:noFill/>
        </p:spPr>
        <p:txBody>
          <a:bodyPr wrap="square" rtlCol="0">
            <a:spAutoFit/>
          </a:bodyPr>
          <a:lstStyle/>
          <a:p>
            <a:r>
              <a:rPr lang="en-US" altLang="zh-CN" sz="1350" dirty="0" err="1"/>
              <a:t>Frosst</a:t>
            </a:r>
            <a:r>
              <a:rPr lang="en-US" altLang="zh-CN" sz="1350" dirty="0"/>
              <a:t> N, Hinton G. Distilling a neural network into a soft decision tree[J]. </a:t>
            </a:r>
            <a:r>
              <a:rPr lang="en-US" altLang="zh-CN" sz="1350" dirty="0" err="1"/>
              <a:t>arXiv</a:t>
            </a:r>
            <a:r>
              <a:rPr lang="en-US" altLang="zh-CN" sz="1350" dirty="0"/>
              <a:t> preprint arXiv:1711.09784, 2017.</a:t>
            </a:r>
            <a:endParaRPr kumimoji="1" lang="zh-CN" altLang="en-US" sz="1350" dirty="0"/>
          </a:p>
        </p:txBody>
      </p:sp>
      <p:pic>
        <p:nvPicPr>
          <p:cNvPr id="10" name="图片 9">
            <a:extLst>
              <a:ext uri="{FF2B5EF4-FFF2-40B4-BE49-F238E27FC236}">
                <a16:creationId xmlns:a16="http://schemas.microsoft.com/office/drawing/2014/main" xmlns="" id="{45B75198-1F19-2A4C-85EC-EFB6ED515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707078"/>
            <a:ext cx="7347414" cy="3673707"/>
          </a:xfrm>
          <a:prstGeom prst="rect">
            <a:avLst/>
          </a:prstGeom>
        </p:spPr>
      </p:pic>
      <p:pic>
        <p:nvPicPr>
          <p:cNvPr id="11" name="图片 10">
            <a:extLst>
              <a:ext uri="{FF2B5EF4-FFF2-40B4-BE49-F238E27FC236}">
                <a16:creationId xmlns:a16="http://schemas.microsoft.com/office/drawing/2014/main" xmlns="" id="{3FEAE067-0879-BE4F-A084-74EBE8A077A4}"/>
              </a:ext>
            </a:extLst>
          </p:cNvPr>
          <p:cNvPicPr>
            <a:picLocks noChangeAspect="1"/>
          </p:cNvPicPr>
          <p:nvPr/>
        </p:nvPicPr>
        <p:blipFill>
          <a:blip r:embed="rId4"/>
          <a:stretch>
            <a:fillRect/>
          </a:stretch>
        </p:blipFill>
        <p:spPr>
          <a:xfrm>
            <a:off x="-108520" y="1873072"/>
            <a:ext cx="2949667" cy="3058279"/>
          </a:xfrm>
          <a:prstGeom prst="rect">
            <a:avLst/>
          </a:prstGeom>
        </p:spPr>
      </p:pic>
      <p:sp>
        <p:nvSpPr>
          <p:cNvPr id="3" name="文本框 2">
            <a:extLst>
              <a:ext uri="{FF2B5EF4-FFF2-40B4-BE49-F238E27FC236}">
                <a16:creationId xmlns:a16="http://schemas.microsoft.com/office/drawing/2014/main" xmlns="" id="{73451B7F-793D-8C48-BF9C-672E3BCB36D8}"/>
              </a:ext>
            </a:extLst>
          </p:cNvPr>
          <p:cNvSpPr txBox="1"/>
          <p:nvPr/>
        </p:nvSpPr>
        <p:spPr>
          <a:xfrm>
            <a:off x="395537" y="5445224"/>
            <a:ext cx="8195968" cy="874407"/>
          </a:xfrm>
          <a:prstGeom prst="rect">
            <a:avLst/>
          </a:prstGeom>
          <a:noFill/>
        </p:spPr>
        <p:txBody>
          <a:bodyPr wrap="square" rtlCol="0">
            <a:spAutoFit/>
          </a:bodyPr>
          <a:lstStyle/>
          <a:p>
            <a:pPr>
              <a:lnSpc>
                <a:spcPct val="150000"/>
              </a:lnSpc>
            </a:pPr>
            <a:r>
              <a:rPr kumimoji="1" lang="zh-CN" altLang="en-US" dirty="0">
                <a:latin typeface="Microsoft YaHei" panose="020B0503020204020204" pitchFamily="34" charset="-122"/>
                <a:ea typeface="Microsoft YaHei" panose="020B0503020204020204" pitchFamily="34" charset="-122"/>
              </a:rPr>
              <a:t>通过训练好的卷积神经网络预测</a:t>
            </a:r>
            <a:r>
              <a:rPr kumimoji="1" lang="zh-CN" altLang="en-US" dirty="0">
                <a:solidFill>
                  <a:srgbClr val="FF0000"/>
                </a:solidFill>
                <a:latin typeface="Microsoft YaHei" panose="020B0503020204020204" pitchFamily="34" charset="-122"/>
                <a:ea typeface="Microsoft YaHei" panose="020B0503020204020204" pitchFamily="34" charset="-122"/>
              </a:rPr>
              <a:t>未标注</a:t>
            </a:r>
            <a:r>
              <a:rPr kumimoji="1" lang="zh-CN" altLang="en-US" dirty="0">
                <a:latin typeface="Microsoft YaHei" panose="020B0503020204020204" pitchFamily="34" charset="-122"/>
                <a:ea typeface="Microsoft YaHei" panose="020B0503020204020204" pitchFamily="34" charset="-122"/>
              </a:rPr>
              <a:t>的更大量的数据集，用图像与神经网络的</a:t>
            </a:r>
            <a:r>
              <a:rPr kumimoji="1" lang="zh-CN" altLang="en-US" dirty="0">
                <a:solidFill>
                  <a:srgbClr val="FF0000"/>
                </a:solidFill>
                <a:latin typeface="Microsoft YaHei" panose="020B0503020204020204" pitchFamily="34" charset="-122"/>
                <a:ea typeface="Microsoft YaHei" panose="020B0503020204020204" pitchFamily="34" charset="-122"/>
              </a:rPr>
              <a:t>预测结果</a:t>
            </a:r>
            <a:r>
              <a:rPr kumimoji="1" lang="zh-CN" altLang="en-US" dirty="0">
                <a:latin typeface="Microsoft YaHei" panose="020B0503020204020204" pitchFamily="34" charset="-122"/>
                <a:ea typeface="Microsoft YaHei" panose="020B0503020204020204" pitchFamily="34" charset="-122"/>
              </a:rPr>
              <a:t>训练</a:t>
            </a:r>
            <a:r>
              <a:rPr kumimoji="1" lang="zh-CN" altLang="en-US" u="sng" dirty="0">
                <a:latin typeface="Microsoft YaHei" panose="020B0503020204020204" pitchFamily="34" charset="-122"/>
                <a:ea typeface="Microsoft YaHei" panose="020B0503020204020204" pitchFamily="34" charset="-122"/>
              </a:rPr>
              <a:t>软决策树</a:t>
            </a:r>
          </a:p>
        </p:txBody>
      </p:sp>
      <p:cxnSp>
        <p:nvCxnSpPr>
          <p:cNvPr id="12" name="直接连接符 4">
            <a:extLst>
              <a:ext uri="{FF2B5EF4-FFF2-40B4-BE49-F238E27FC236}">
                <a16:creationId xmlns:a16="http://schemas.microsoft.com/office/drawing/2014/main" xmlns="" id="{B6555803-E486-D948-BDA5-FC25AAB283CE}"/>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3" name="图片 12">
            <a:extLst>
              <a:ext uri="{FF2B5EF4-FFF2-40B4-BE49-F238E27FC236}">
                <a16:creationId xmlns:a16="http://schemas.microsoft.com/office/drawing/2014/main" xmlns="" id="{D9E9D0FE-4B59-3A47-B5BD-42AD35CA13BC}"/>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515179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107504" y="778211"/>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lvl="0">
              <a:defRPr/>
            </a:pPr>
            <a:r>
              <a:rPr lang="zh-CN" altLang="en-US" sz="2800" dirty="0"/>
              <a:t>临床可用的多种眼科疾病诊断（</a:t>
            </a:r>
            <a:r>
              <a:rPr lang="en-US" altLang="zh-CN" sz="2800" dirty="0"/>
              <a:t>OCT</a:t>
            </a:r>
            <a:r>
              <a:rPr lang="zh-CN" altLang="en-US" sz="2800" dirty="0"/>
              <a:t>）</a:t>
            </a:r>
            <a:endParaRPr kumimoji="0" lang="zh-CN" altLang="en-US" sz="2800" b="1" i="0" u="none" strike="noStrike" kern="1200" cap="none" spc="0" normalizeH="0" baseline="0" noProof="0" dirty="0">
              <a:ln>
                <a:noFill/>
              </a:ln>
              <a:solidFill>
                <a:srgbClr val="002060"/>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j-cs"/>
            </a:endParaRPr>
          </a:p>
        </p:txBody>
      </p:sp>
      <p:sp>
        <p:nvSpPr>
          <p:cNvPr id="2" name="矩形 1"/>
          <p:cNvSpPr/>
          <p:nvPr/>
        </p:nvSpPr>
        <p:spPr>
          <a:xfrm>
            <a:off x="938420" y="6291725"/>
            <a:ext cx="7699208" cy="523220"/>
          </a:xfrm>
          <a:prstGeom prst="rect">
            <a:avLst/>
          </a:prstGeom>
        </p:spPr>
        <p:txBody>
          <a:bodyPr wrap="square">
            <a:spAutoFit/>
          </a:bodyPr>
          <a:lstStyle/>
          <a:p>
            <a:pPr algn="ctr"/>
            <a:r>
              <a:rPr lang="en-US" altLang="zh-CN" sz="1400" dirty="0"/>
              <a:t>Jeffrey De </a:t>
            </a:r>
            <a:r>
              <a:rPr lang="en-US" altLang="zh-CN" sz="1400" dirty="0" err="1"/>
              <a:t>Fauw</a:t>
            </a:r>
            <a:r>
              <a:rPr lang="en-US" altLang="zh-CN" sz="1400" dirty="0"/>
              <a:t>, </a:t>
            </a:r>
            <a:r>
              <a:rPr lang="en-US" altLang="zh-CN" sz="1400" dirty="0" err="1"/>
              <a:t>Ledsam</a:t>
            </a:r>
            <a:r>
              <a:rPr lang="en-US" altLang="zh-CN" sz="1400" dirty="0"/>
              <a:t> J R, </a:t>
            </a:r>
            <a:r>
              <a:rPr lang="en-US" altLang="zh-CN" sz="1400" dirty="0" err="1"/>
              <a:t>Romeraparedes</a:t>
            </a:r>
            <a:r>
              <a:rPr lang="en-US" altLang="zh-CN" sz="1400" dirty="0"/>
              <a:t> B, et al. Clinically applicable deep learning for diagnosis and referral in retinal disease[J]. Nature Medicine, 2018.</a:t>
            </a:r>
            <a:endParaRPr lang="zh-CN" altLang="en-US" sz="1400" dirty="0"/>
          </a:p>
        </p:txBody>
      </p:sp>
      <p:grpSp>
        <p:nvGrpSpPr>
          <p:cNvPr id="6" name="组合 5"/>
          <p:cNvGrpSpPr/>
          <p:nvPr/>
        </p:nvGrpSpPr>
        <p:grpSpPr>
          <a:xfrm>
            <a:off x="611560" y="1487686"/>
            <a:ext cx="7776864" cy="4767635"/>
            <a:chOff x="629816" y="1262852"/>
            <a:chExt cx="7956376" cy="4662514"/>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16" y="1262852"/>
              <a:ext cx="7956376" cy="4533194"/>
            </a:xfrm>
            <a:prstGeom prst="rect">
              <a:avLst/>
            </a:prstGeom>
          </p:spPr>
        </p:pic>
        <p:sp>
          <p:nvSpPr>
            <p:cNvPr id="7" name="右大括号 6"/>
            <p:cNvSpPr/>
            <p:nvPr/>
          </p:nvSpPr>
          <p:spPr>
            <a:xfrm rot="5400000">
              <a:off x="2701006" y="4147866"/>
              <a:ext cx="357612" cy="2520280"/>
            </a:xfrm>
            <a:prstGeom prst="rightBrace">
              <a:avLst>
                <a:gd name="adj1" fmla="val 8333"/>
                <a:gd name="adj2" fmla="val 50819"/>
              </a:avLst>
            </a:prstGeom>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4" name="文本框 3"/>
            <p:cNvSpPr txBox="1"/>
            <p:nvPr/>
          </p:nvSpPr>
          <p:spPr>
            <a:xfrm>
              <a:off x="1619672" y="5586812"/>
              <a:ext cx="2666114" cy="338554"/>
            </a:xfrm>
            <a:prstGeom prst="rect">
              <a:avLst/>
            </a:prstGeom>
            <a:noFill/>
          </p:spPr>
          <p:txBody>
            <a:bodyPr wrap="none" rtlCol="0">
              <a:spAutoFit/>
            </a:bodyPr>
            <a:lstStyle/>
            <a:p>
              <a:r>
                <a:rPr lang="zh-CN" altLang="en-US" sz="1600" b="1" dirty="0">
                  <a:solidFill>
                    <a:srgbClr val="FF0000"/>
                  </a:solidFill>
                </a:rPr>
                <a:t>感兴趣区域（病灶）的分割</a:t>
              </a:r>
            </a:p>
          </p:txBody>
        </p:sp>
        <p:sp>
          <p:nvSpPr>
            <p:cNvPr id="9" name="右大括号 8"/>
            <p:cNvSpPr/>
            <p:nvPr/>
          </p:nvSpPr>
          <p:spPr>
            <a:xfrm rot="5400000">
              <a:off x="5869358" y="4163482"/>
              <a:ext cx="357612" cy="2520280"/>
            </a:xfrm>
            <a:prstGeom prst="rightBrace">
              <a:avLst>
                <a:gd name="adj1" fmla="val 8333"/>
                <a:gd name="adj2" fmla="val 50819"/>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5076056" y="5585078"/>
              <a:ext cx="2045753" cy="338554"/>
            </a:xfrm>
            <a:prstGeom prst="rect">
              <a:avLst/>
            </a:prstGeom>
            <a:noFill/>
          </p:spPr>
          <p:txBody>
            <a:bodyPr wrap="none" rtlCol="0">
              <a:spAutoFit/>
            </a:bodyPr>
            <a:lstStyle/>
            <a:p>
              <a:r>
                <a:rPr lang="zh-CN" altLang="en-US" sz="1600" b="1" dirty="0">
                  <a:solidFill>
                    <a:srgbClr val="0070C0"/>
                  </a:solidFill>
                </a:rPr>
                <a:t>多种眼科疾病的分类</a:t>
              </a:r>
            </a:p>
          </p:txBody>
        </p:sp>
      </p:grpSp>
      <p:cxnSp>
        <p:nvCxnSpPr>
          <p:cNvPr id="11" name="直接连接符 4">
            <a:extLst>
              <a:ext uri="{FF2B5EF4-FFF2-40B4-BE49-F238E27FC236}">
                <a16:creationId xmlns:a16="http://schemas.microsoft.com/office/drawing/2014/main" xmlns="" id="{B8ACAE9C-50BD-F24A-93E3-734E92928EF6}"/>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2" name="图片 11">
            <a:extLst>
              <a:ext uri="{FF2B5EF4-FFF2-40B4-BE49-F238E27FC236}">
                <a16:creationId xmlns:a16="http://schemas.microsoft.com/office/drawing/2014/main" xmlns="" id="{FCBD0C51-E8AA-3446-AA2C-90A4A322ED17}"/>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620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6524" y="577166"/>
            <a:ext cx="8365365" cy="877797"/>
          </a:xfrm>
        </p:spPr>
        <p:txBody>
          <a:bodyPr>
            <a:noAutofit/>
          </a:bodyPr>
          <a:lstStyle/>
          <a:p>
            <a:pPr marL="557213" lvl="1" indent="-214313">
              <a:lnSpc>
                <a:spcPct val="150000"/>
              </a:lnSpc>
            </a:pP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深度学习可解释性 </a:t>
            </a:r>
            <a:r>
              <a:rPr lang="en-US" altLang="zh-CN"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 基于软决策树卷积神经的知识萃取</a:t>
            </a:r>
          </a:p>
        </p:txBody>
      </p:sp>
      <p:sp>
        <p:nvSpPr>
          <p:cNvPr id="5" name="文本框 4">
            <a:extLst>
              <a:ext uri="{FF2B5EF4-FFF2-40B4-BE49-F238E27FC236}">
                <a16:creationId xmlns:a16="http://schemas.microsoft.com/office/drawing/2014/main" xmlns="" id="{55AC070F-D0CE-5345-B03C-617C067A663B}"/>
              </a:ext>
            </a:extLst>
          </p:cNvPr>
          <p:cNvSpPr txBox="1"/>
          <p:nvPr/>
        </p:nvSpPr>
        <p:spPr>
          <a:xfrm>
            <a:off x="456777" y="6356639"/>
            <a:ext cx="8100900" cy="300082"/>
          </a:xfrm>
          <a:prstGeom prst="rect">
            <a:avLst/>
          </a:prstGeom>
          <a:noFill/>
        </p:spPr>
        <p:txBody>
          <a:bodyPr wrap="square" rtlCol="0">
            <a:spAutoFit/>
          </a:bodyPr>
          <a:lstStyle/>
          <a:p>
            <a:r>
              <a:rPr lang="en-US" altLang="zh-CN" sz="1350" dirty="0" err="1"/>
              <a:t>Frosst</a:t>
            </a:r>
            <a:r>
              <a:rPr lang="en-US" altLang="zh-CN" sz="1350" dirty="0"/>
              <a:t> N, Hinton G. Distilling a neural network into a soft decision tree[J]. </a:t>
            </a:r>
            <a:r>
              <a:rPr lang="en-US" altLang="zh-CN" sz="1350" dirty="0" err="1"/>
              <a:t>arXiv</a:t>
            </a:r>
            <a:r>
              <a:rPr lang="en-US" altLang="zh-CN" sz="1350" dirty="0"/>
              <a:t> preprint arXiv:1711.09784, 2017.</a:t>
            </a:r>
            <a:endParaRPr kumimoji="1" lang="zh-CN" altLang="en-US" sz="1350" dirty="0"/>
          </a:p>
        </p:txBody>
      </p:sp>
      <p:pic>
        <p:nvPicPr>
          <p:cNvPr id="4" name="图片 3">
            <a:extLst>
              <a:ext uri="{FF2B5EF4-FFF2-40B4-BE49-F238E27FC236}">
                <a16:creationId xmlns:a16="http://schemas.microsoft.com/office/drawing/2014/main" xmlns="" id="{7B2FDDF9-8EBA-3E46-A514-9507C5158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33" y="2357308"/>
            <a:ext cx="8068770" cy="4034385"/>
          </a:xfrm>
          <a:prstGeom prst="rect">
            <a:avLst/>
          </a:prstGeom>
        </p:spPr>
      </p:pic>
      <p:pic>
        <p:nvPicPr>
          <p:cNvPr id="6" name="图片 5">
            <a:extLst>
              <a:ext uri="{FF2B5EF4-FFF2-40B4-BE49-F238E27FC236}">
                <a16:creationId xmlns:a16="http://schemas.microsoft.com/office/drawing/2014/main" xmlns="" id="{E9A5590B-2F34-6E4F-97C7-08EBD81EA2A7}"/>
              </a:ext>
            </a:extLst>
          </p:cNvPr>
          <p:cNvPicPr>
            <a:picLocks noChangeAspect="1"/>
          </p:cNvPicPr>
          <p:nvPr/>
        </p:nvPicPr>
        <p:blipFill>
          <a:blip r:embed="rId4"/>
          <a:stretch>
            <a:fillRect/>
          </a:stretch>
        </p:blipFill>
        <p:spPr>
          <a:xfrm>
            <a:off x="4687419" y="1709049"/>
            <a:ext cx="4358732" cy="1143887"/>
          </a:xfrm>
          <a:prstGeom prst="rect">
            <a:avLst/>
          </a:prstGeom>
        </p:spPr>
      </p:pic>
      <p:sp>
        <p:nvSpPr>
          <p:cNvPr id="8" name="矩形 7">
            <a:extLst>
              <a:ext uri="{FF2B5EF4-FFF2-40B4-BE49-F238E27FC236}">
                <a16:creationId xmlns:a16="http://schemas.microsoft.com/office/drawing/2014/main" xmlns="" id="{668B640C-2D91-8A4F-88C2-9A43AC399A60}"/>
              </a:ext>
            </a:extLst>
          </p:cNvPr>
          <p:cNvSpPr/>
          <p:nvPr/>
        </p:nvSpPr>
        <p:spPr>
          <a:xfrm>
            <a:off x="8283339" y="1714847"/>
            <a:ext cx="691675" cy="11380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cxnSp>
        <p:nvCxnSpPr>
          <p:cNvPr id="11" name="直接连接符 4">
            <a:extLst>
              <a:ext uri="{FF2B5EF4-FFF2-40B4-BE49-F238E27FC236}">
                <a16:creationId xmlns:a16="http://schemas.microsoft.com/office/drawing/2014/main" xmlns="" id="{9C4B3BB4-77DA-3948-9372-4B3F47409440}"/>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2" name="图片 11">
            <a:extLst>
              <a:ext uri="{FF2B5EF4-FFF2-40B4-BE49-F238E27FC236}">
                <a16:creationId xmlns:a16="http://schemas.microsoft.com/office/drawing/2014/main" xmlns="" id="{6FF43B0E-F44B-944C-8F51-CA93E3F261D5}"/>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583724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55AC070F-D0CE-5345-B03C-617C067A663B}"/>
              </a:ext>
            </a:extLst>
          </p:cNvPr>
          <p:cNvSpPr txBox="1"/>
          <p:nvPr/>
        </p:nvSpPr>
        <p:spPr>
          <a:xfrm>
            <a:off x="456777" y="6292632"/>
            <a:ext cx="8100900" cy="300082"/>
          </a:xfrm>
          <a:prstGeom prst="rect">
            <a:avLst/>
          </a:prstGeom>
          <a:noFill/>
        </p:spPr>
        <p:txBody>
          <a:bodyPr wrap="square" rtlCol="0">
            <a:spAutoFit/>
          </a:bodyPr>
          <a:lstStyle/>
          <a:p>
            <a:r>
              <a:rPr lang="en-US" altLang="zh-CN" sz="1350" dirty="0" err="1"/>
              <a:t>Hou</a:t>
            </a:r>
            <a:r>
              <a:rPr lang="en-US" altLang="zh-CN" sz="1350" dirty="0"/>
              <a:t> B J, Zhou Z H. Learning with Interpretable Structure from RNN[J]. </a:t>
            </a:r>
            <a:r>
              <a:rPr lang="en-US" altLang="zh-CN" sz="1350" dirty="0" err="1"/>
              <a:t>arXiv</a:t>
            </a:r>
            <a:r>
              <a:rPr lang="en-US" altLang="zh-CN" sz="1350" dirty="0"/>
              <a:t> preprint arXiv:1810.10708, 2018.</a:t>
            </a:r>
            <a:endParaRPr kumimoji="1" lang="zh-CN" altLang="en-US" sz="1350" dirty="0"/>
          </a:p>
        </p:txBody>
      </p:sp>
      <p:sp>
        <p:nvSpPr>
          <p:cNvPr id="9" name="矩形 8">
            <a:extLst>
              <a:ext uri="{FF2B5EF4-FFF2-40B4-BE49-F238E27FC236}">
                <a16:creationId xmlns:a16="http://schemas.microsoft.com/office/drawing/2014/main" xmlns="" id="{3994E735-648D-DC47-ACC1-257BE6E43C05}"/>
              </a:ext>
            </a:extLst>
          </p:cNvPr>
          <p:cNvSpPr/>
          <p:nvPr/>
        </p:nvSpPr>
        <p:spPr>
          <a:xfrm>
            <a:off x="6185177" y="3836689"/>
            <a:ext cx="2847731" cy="1993238"/>
          </a:xfrm>
          <a:prstGeom prst="rect">
            <a:avLst/>
          </a:prstGeom>
        </p:spPr>
        <p:txBody>
          <a:bodyPr wrap="square">
            <a:spAutoFit/>
          </a:bodyPr>
          <a:lstStyle/>
          <a:p>
            <a:pPr>
              <a:lnSpc>
                <a:spcPct val="150000"/>
              </a:lnSpc>
            </a:pPr>
            <a:r>
              <a:rPr lang="zh-CN" altLang="en-US" sz="1400" dirty="0">
                <a:solidFill>
                  <a:srgbClr val="414141"/>
                </a:solidFill>
                <a:latin typeface="Microsoft YaHei" panose="020B0503020204020204" pitchFamily="34" charset="-122"/>
                <a:ea typeface="Microsoft YaHei" panose="020B0503020204020204" pitchFamily="34" charset="-122"/>
              </a:rPr>
              <a:t>首先在训练数据集上训练 </a:t>
            </a:r>
            <a:r>
              <a:rPr lang="en-US" altLang="zh-CN" sz="1400" dirty="0">
                <a:solidFill>
                  <a:srgbClr val="414141"/>
                </a:solidFill>
                <a:latin typeface="Microsoft YaHei" panose="020B0503020204020204" pitchFamily="34" charset="-122"/>
                <a:ea typeface="Microsoft YaHei" panose="020B0503020204020204" pitchFamily="34" charset="-122"/>
              </a:rPr>
              <a:t>RNN</a:t>
            </a:r>
            <a:r>
              <a:rPr lang="zh-CN" altLang="en-US" sz="1400" dirty="0">
                <a:solidFill>
                  <a:srgbClr val="414141"/>
                </a:solidFill>
                <a:latin typeface="Microsoft YaHei" panose="020B0503020204020204" pitchFamily="34" charset="-122"/>
                <a:ea typeface="Microsoft YaHei" panose="020B0503020204020204" pitchFamily="34" charset="-122"/>
              </a:rPr>
              <a:t>，然后再对应验证数据 </a:t>
            </a:r>
            <a:r>
              <a:rPr lang="en-US" altLang="zh-CN" sz="1400" dirty="0">
                <a:solidFill>
                  <a:srgbClr val="414141"/>
                </a:solidFill>
                <a:latin typeface="Microsoft YaHei" panose="020B0503020204020204" pitchFamily="34" charset="-122"/>
                <a:ea typeface="Microsoft YaHei" panose="020B0503020204020204" pitchFamily="34" charset="-122"/>
              </a:rPr>
              <a:t>V </a:t>
            </a:r>
            <a:r>
              <a:rPr lang="zh-CN" altLang="en-US" sz="1400" dirty="0">
                <a:solidFill>
                  <a:srgbClr val="414141"/>
                </a:solidFill>
                <a:latin typeface="Microsoft YaHei" panose="020B0503020204020204" pitchFamily="34" charset="-122"/>
                <a:ea typeface="Microsoft YaHei" panose="020B0503020204020204" pitchFamily="34" charset="-122"/>
              </a:rPr>
              <a:t>的所有</a:t>
            </a:r>
            <a:r>
              <a:rPr lang="zh-CN" altLang="en-US" sz="1400" dirty="0">
                <a:solidFill>
                  <a:srgbClr val="FF0000"/>
                </a:solidFill>
                <a:latin typeface="Microsoft YaHei" panose="020B0503020204020204" pitchFamily="34" charset="-122"/>
                <a:ea typeface="Microsoft YaHei" panose="020B0503020204020204" pitchFamily="34" charset="-122"/>
              </a:rPr>
              <a:t>隐藏状态 </a:t>
            </a:r>
            <a:r>
              <a:rPr lang="en-US" altLang="zh-CN" sz="1400" dirty="0">
                <a:solidFill>
                  <a:srgbClr val="FF0000"/>
                </a:solidFill>
                <a:latin typeface="Microsoft YaHei" panose="020B0503020204020204" pitchFamily="34" charset="-122"/>
                <a:ea typeface="Microsoft YaHei" panose="020B0503020204020204" pitchFamily="34" charset="-122"/>
              </a:rPr>
              <a:t>H </a:t>
            </a:r>
            <a:r>
              <a:rPr lang="zh-CN" altLang="en-US" sz="1400" dirty="0">
                <a:solidFill>
                  <a:srgbClr val="414141"/>
                </a:solidFill>
                <a:latin typeface="Microsoft YaHei" panose="020B0503020204020204" pitchFamily="34" charset="-122"/>
                <a:ea typeface="Microsoft YaHei" panose="020B0503020204020204" pitchFamily="34" charset="-122"/>
              </a:rPr>
              <a:t>上执行</a:t>
            </a:r>
            <a:r>
              <a:rPr lang="zh-CN" altLang="en-US" sz="1400" dirty="0">
                <a:solidFill>
                  <a:srgbClr val="414141"/>
                </a:solidFill>
                <a:highlight>
                  <a:srgbClr val="FFFF00"/>
                </a:highlight>
                <a:latin typeface="Microsoft YaHei" panose="020B0503020204020204" pitchFamily="34" charset="-122"/>
                <a:ea typeface="Microsoft YaHei" panose="020B0503020204020204" pitchFamily="34" charset="-122"/>
              </a:rPr>
              <a:t>聚类</a:t>
            </a:r>
            <a:r>
              <a:rPr lang="zh-CN" altLang="en-US" sz="1400" dirty="0">
                <a:solidFill>
                  <a:srgbClr val="414141"/>
                </a:solidFill>
                <a:latin typeface="Microsoft YaHei" panose="020B0503020204020204" pitchFamily="34" charset="-122"/>
                <a:ea typeface="Microsoft YaHei" panose="020B0503020204020204" pitchFamily="34" charset="-122"/>
              </a:rPr>
              <a:t>，最后学习一个关于 </a:t>
            </a:r>
            <a:r>
              <a:rPr lang="en-US" altLang="zh-CN" sz="1400" dirty="0">
                <a:solidFill>
                  <a:srgbClr val="414141"/>
                </a:solidFill>
                <a:latin typeface="Microsoft YaHei" panose="020B0503020204020204" pitchFamily="34" charset="-122"/>
                <a:ea typeface="Microsoft YaHei" panose="020B0503020204020204" pitchFamily="34" charset="-122"/>
              </a:rPr>
              <a:t>V </a:t>
            </a:r>
            <a:r>
              <a:rPr lang="zh-CN" altLang="en-US" sz="1400" dirty="0">
                <a:solidFill>
                  <a:srgbClr val="414141"/>
                </a:solidFill>
                <a:latin typeface="Microsoft YaHei" panose="020B0503020204020204" pitchFamily="34" charset="-122"/>
                <a:ea typeface="Microsoft YaHei" panose="020B0503020204020204" pitchFamily="34" charset="-122"/>
              </a:rPr>
              <a:t>的 </a:t>
            </a:r>
            <a:r>
              <a:rPr lang="en-US" altLang="zh-CN" sz="1400" dirty="0">
                <a:solidFill>
                  <a:srgbClr val="414141"/>
                </a:solidFill>
                <a:latin typeface="Microsoft YaHei" panose="020B0503020204020204" pitchFamily="34" charset="-122"/>
                <a:ea typeface="Microsoft YaHei" panose="020B0503020204020204" pitchFamily="34" charset="-122"/>
              </a:rPr>
              <a:t>FSA</a:t>
            </a:r>
            <a:r>
              <a:rPr lang="zh-CN" altLang="en-US" sz="1400" dirty="0">
                <a:solidFill>
                  <a:srgbClr val="414141"/>
                </a:solidFill>
                <a:latin typeface="Microsoft YaHei" panose="020B0503020204020204" pitchFamily="34" charset="-122"/>
                <a:ea typeface="Microsoft YaHei" panose="020B0503020204020204" pitchFamily="34" charset="-122"/>
              </a:rPr>
              <a:t>。</a:t>
            </a:r>
            <a:endParaRPr lang="en-US" altLang="zh-CN" sz="1400" dirty="0">
              <a:solidFill>
                <a:srgbClr val="414141"/>
              </a:solidFill>
              <a:latin typeface="Microsoft YaHei" panose="020B0503020204020204" pitchFamily="34" charset="-122"/>
              <a:ea typeface="Microsoft YaHei" panose="020B0503020204020204" pitchFamily="34" charset="-122"/>
            </a:endParaRPr>
          </a:p>
          <a:p>
            <a:pPr>
              <a:lnSpc>
                <a:spcPct val="150000"/>
              </a:lnSpc>
            </a:pPr>
            <a:r>
              <a:rPr lang="zh-CN" altLang="en-US" sz="1400" dirty="0">
                <a:solidFill>
                  <a:srgbClr val="414141"/>
                </a:solidFill>
                <a:latin typeface="Microsoft YaHei" panose="020B0503020204020204" pitchFamily="34" charset="-122"/>
                <a:ea typeface="Microsoft YaHei" panose="020B0503020204020204" pitchFamily="34" charset="-122"/>
              </a:rPr>
              <a:t>得到 </a:t>
            </a:r>
            <a:r>
              <a:rPr lang="en-US" altLang="zh-CN" sz="1400" dirty="0">
                <a:solidFill>
                  <a:srgbClr val="414141"/>
                </a:solidFill>
                <a:latin typeface="Microsoft YaHei" panose="020B0503020204020204" pitchFamily="34" charset="-122"/>
                <a:ea typeface="Microsoft YaHei" panose="020B0503020204020204" pitchFamily="34" charset="-122"/>
              </a:rPr>
              <a:t>FSA </a:t>
            </a:r>
            <a:r>
              <a:rPr lang="zh-CN" altLang="en-US" sz="1400" dirty="0">
                <a:solidFill>
                  <a:srgbClr val="414141"/>
                </a:solidFill>
                <a:latin typeface="Microsoft YaHei" panose="020B0503020204020204" pitchFamily="34" charset="-122"/>
                <a:ea typeface="Microsoft YaHei" panose="020B0503020204020204" pitchFamily="34" charset="-122"/>
              </a:rPr>
              <a:t>后，可以使用它来测试未标记数据或直接画出图示。</a:t>
            </a:r>
            <a:endParaRPr lang="zh-CN" altLang="en-US" sz="140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xmlns="" id="{CF82E2FE-11FA-8746-BB21-7D8C37071BF1}"/>
              </a:ext>
            </a:extLst>
          </p:cNvPr>
          <p:cNvPicPr>
            <a:picLocks noChangeAspect="1"/>
          </p:cNvPicPr>
          <p:nvPr/>
        </p:nvPicPr>
        <p:blipFill>
          <a:blip r:embed="rId3"/>
          <a:stretch>
            <a:fillRect/>
          </a:stretch>
        </p:blipFill>
        <p:spPr>
          <a:xfrm>
            <a:off x="2179457" y="1613637"/>
            <a:ext cx="6960581" cy="1836819"/>
          </a:xfrm>
          <a:prstGeom prst="rect">
            <a:avLst/>
          </a:prstGeom>
        </p:spPr>
      </p:pic>
      <p:sp>
        <p:nvSpPr>
          <p:cNvPr id="11" name="矩形 10">
            <a:extLst>
              <a:ext uri="{FF2B5EF4-FFF2-40B4-BE49-F238E27FC236}">
                <a16:creationId xmlns:a16="http://schemas.microsoft.com/office/drawing/2014/main" xmlns="" id="{BB80AFF6-C6F6-F648-B4C9-6FC9F3E19D9A}"/>
              </a:ext>
            </a:extLst>
          </p:cNvPr>
          <p:cNvSpPr/>
          <p:nvPr/>
        </p:nvSpPr>
        <p:spPr>
          <a:xfrm>
            <a:off x="245621" y="1778450"/>
            <a:ext cx="1973432" cy="1346907"/>
          </a:xfrm>
          <a:prstGeom prst="rect">
            <a:avLst/>
          </a:prstGeom>
        </p:spPr>
        <p:txBody>
          <a:bodyPr wrap="square">
            <a:spAutoFit/>
          </a:bodyPr>
          <a:lstStyle/>
          <a:p>
            <a:pPr>
              <a:lnSpc>
                <a:spcPct val="150000"/>
              </a:lnSpc>
            </a:pPr>
            <a:r>
              <a:rPr lang="zh-CN" altLang="en-US" sz="1400" dirty="0">
                <a:solidFill>
                  <a:srgbClr val="414141"/>
                </a:solidFill>
                <a:latin typeface="Microsoft YaHei" panose="020B0503020204020204" pitchFamily="34" charset="-122"/>
                <a:ea typeface="Microsoft YaHei" panose="020B0503020204020204" pitchFamily="34" charset="-122"/>
              </a:rPr>
              <a:t>当多个序列被输入到 </a:t>
            </a:r>
            <a:r>
              <a:rPr lang="en-US" altLang="zh-CN" sz="1400" dirty="0">
                <a:solidFill>
                  <a:srgbClr val="414141"/>
                </a:solidFill>
                <a:latin typeface="Microsoft YaHei" panose="020B0503020204020204" pitchFamily="34" charset="-122"/>
                <a:ea typeface="Microsoft YaHei" panose="020B0503020204020204" pitchFamily="34" charset="-122"/>
              </a:rPr>
              <a:t>RNN </a:t>
            </a:r>
            <a:r>
              <a:rPr lang="zh-CN" altLang="en-US" sz="1400" dirty="0">
                <a:solidFill>
                  <a:srgbClr val="414141"/>
                </a:solidFill>
                <a:latin typeface="Microsoft YaHei" panose="020B0503020204020204" pitchFamily="34" charset="-122"/>
                <a:ea typeface="Microsoft YaHei" panose="020B0503020204020204" pitchFamily="34" charset="-122"/>
              </a:rPr>
              <a:t>时，会积累大量的隐藏状态点，并且它们倾向于构成集群。</a:t>
            </a:r>
            <a:endParaRPr lang="zh-CN" altLang="en-US" sz="1400" dirty="0">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xmlns="" id="{7ADE9BCB-534E-6347-A97C-27D96F4E460B}"/>
              </a:ext>
            </a:extLst>
          </p:cNvPr>
          <p:cNvPicPr>
            <a:picLocks noChangeAspect="1"/>
          </p:cNvPicPr>
          <p:nvPr/>
        </p:nvPicPr>
        <p:blipFill>
          <a:blip r:embed="rId4"/>
          <a:stretch>
            <a:fillRect/>
          </a:stretch>
        </p:blipFill>
        <p:spPr>
          <a:xfrm>
            <a:off x="111092" y="4069480"/>
            <a:ext cx="5922510" cy="1527657"/>
          </a:xfrm>
          <a:prstGeom prst="rect">
            <a:avLst/>
          </a:prstGeom>
        </p:spPr>
      </p:pic>
      <p:sp>
        <p:nvSpPr>
          <p:cNvPr id="13" name="标题 1">
            <a:extLst>
              <a:ext uri="{FF2B5EF4-FFF2-40B4-BE49-F238E27FC236}">
                <a16:creationId xmlns:a16="http://schemas.microsoft.com/office/drawing/2014/main" xmlns="" id="{940EA9D5-1ACD-0A44-B384-63CF48E4F97F}"/>
              </a:ext>
            </a:extLst>
          </p:cNvPr>
          <p:cNvSpPr txBox="1">
            <a:spLocks/>
          </p:cNvSpPr>
          <p:nvPr/>
        </p:nvSpPr>
        <p:spPr>
          <a:xfrm>
            <a:off x="52063" y="552905"/>
            <a:ext cx="9354028" cy="87779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57213" lvl="1" indent="-214313">
              <a:lnSpc>
                <a:spcPct val="150000"/>
              </a:lnSpc>
            </a:pPr>
            <a:r>
              <a:rPr lang="zh-CN" altLang="en-US" sz="2200" b="1"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深度学习可解释性 </a:t>
            </a:r>
            <a:r>
              <a:rPr lang="en-US" altLang="zh-CN" sz="2200" b="1"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b="1"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基于有限状态机的循环神经网络的可解释</a:t>
            </a:r>
            <a:endParaRPr lang="zh-CN" altLang="en-US" sz="22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5" name="直接连接符 4">
            <a:extLst>
              <a:ext uri="{FF2B5EF4-FFF2-40B4-BE49-F238E27FC236}">
                <a16:creationId xmlns:a16="http://schemas.microsoft.com/office/drawing/2014/main" xmlns="" id="{D68BC3AB-3693-6741-A7EF-9AC0413BCB06}"/>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6" name="图片 15">
            <a:extLst>
              <a:ext uri="{FF2B5EF4-FFF2-40B4-BE49-F238E27FC236}">
                <a16:creationId xmlns:a16="http://schemas.microsoft.com/office/drawing/2014/main" xmlns="" id="{A0389815-3CBB-AD4D-85CF-3E4CDD53B3E6}"/>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830715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55AC070F-D0CE-5345-B03C-617C067A663B}"/>
              </a:ext>
            </a:extLst>
          </p:cNvPr>
          <p:cNvSpPr txBox="1"/>
          <p:nvPr/>
        </p:nvSpPr>
        <p:spPr>
          <a:xfrm>
            <a:off x="473172" y="6407874"/>
            <a:ext cx="8100900" cy="300082"/>
          </a:xfrm>
          <a:prstGeom prst="rect">
            <a:avLst/>
          </a:prstGeom>
          <a:noFill/>
        </p:spPr>
        <p:txBody>
          <a:bodyPr wrap="square" rtlCol="0">
            <a:spAutoFit/>
          </a:bodyPr>
          <a:lstStyle/>
          <a:p>
            <a:r>
              <a:rPr lang="en-US" altLang="zh-CN" sz="1350" dirty="0" err="1"/>
              <a:t>Hou</a:t>
            </a:r>
            <a:r>
              <a:rPr lang="en-US" altLang="zh-CN" sz="1350" dirty="0"/>
              <a:t> B J, Zhou Z H. Learning with Interpretable Structure from RNN[J]. </a:t>
            </a:r>
            <a:r>
              <a:rPr lang="en-US" altLang="zh-CN" sz="1350" dirty="0" err="1"/>
              <a:t>arXiv</a:t>
            </a:r>
            <a:r>
              <a:rPr lang="en-US" altLang="zh-CN" sz="1350" dirty="0"/>
              <a:t> preprint arXiv:1810.10708, 2018.</a:t>
            </a:r>
            <a:endParaRPr kumimoji="1" lang="zh-CN" altLang="en-US" sz="1350" dirty="0"/>
          </a:p>
        </p:txBody>
      </p:sp>
      <p:sp>
        <p:nvSpPr>
          <p:cNvPr id="11" name="矩形 10">
            <a:extLst>
              <a:ext uri="{FF2B5EF4-FFF2-40B4-BE49-F238E27FC236}">
                <a16:creationId xmlns:a16="http://schemas.microsoft.com/office/drawing/2014/main" xmlns="" id="{BB80AFF6-C6F6-F648-B4C9-6FC9F3E19D9A}"/>
              </a:ext>
            </a:extLst>
          </p:cNvPr>
          <p:cNvSpPr/>
          <p:nvPr/>
        </p:nvSpPr>
        <p:spPr>
          <a:xfrm>
            <a:off x="755576" y="5483589"/>
            <a:ext cx="5688632" cy="1006558"/>
          </a:xfrm>
          <a:prstGeom prst="rect">
            <a:avLst/>
          </a:prstGeom>
        </p:spPr>
        <p:txBody>
          <a:bodyPr wrap="square">
            <a:spAutoFit/>
          </a:bodyPr>
          <a:lstStyle/>
          <a:p>
            <a:pPr>
              <a:lnSpc>
                <a:spcPct val="150000"/>
              </a:lnSpc>
            </a:pPr>
            <a:r>
              <a:rPr lang="zh-CN" altLang="en-US" sz="1400" dirty="0">
                <a:latin typeface="Microsoft YaHei" panose="020B0503020204020204" pitchFamily="34" charset="-122"/>
                <a:ea typeface="Microsoft YaHei" panose="020B0503020204020204" pitchFamily="34" charset="-122"/>
              </a:rPr>
              <a:t>数字序列识别任务，用不同的循环神经网络学到的有限状态机。</a:t>
            </a:r>
            <a:endParaRPr lang="en-US" altLang="zh-CN" sz="1400" dirty="0">
              <a:latin typeface="Microsoft YaHei" panose="020B0503020204020204" pitchFamily="34" charset="-122"/>
              <a:ea typeface="Microsoft YaHei" panose="020B0503020204020204" pitchFamily="34" charset="-122"/>
            </a:endParaRPr>
          </a:p>
          <a:p>
            <a:pPr>
              <a:lnSpc>
                <a:spcPct val="150000"/>
              </a:lnSpc>
            </a:pPr>
            <a:endParaRPr lang="en-US" altLang="zh-CN" sz="1350" dirty="0"/>
          </a:p>
          <a:p>
            <a:pPr>
              <a:lnSpc>
                <a:spcPct val="150000"/>
              </a:lnSpc>
            </a:pPr>
            <a:endParaRPr lang="zh-CN" altLang="en-US" sz="1350" dirty="0"/>
          </a:p>
        </p:txBody>
      </p:sp>
      <p:pic>
        <p:nvPicPr>
          <p:cNvPr id="3" name="图片 2">
            <a:extLst>
              <a:ext uri="{FF2B5EF4-FFF2-40B4-BE49-F238E27FC236}">
                <a16:creationId xmlns:a16="http://schemas.microsoft.com/office/drawing/2014/main" xmlns="" id="{C8B4AD83-DE87-E34C-B131-B2F2E705BE38}"/>
              </a:ext>
            </a:extLst>
          </p:cNvPr>
          <p:cNvPicPr>
            <a:picLocks noChangeAspect="1"/>
          </p:cNvPicPr>
          <p:nvPr/>
        </p:nvPicPr>
        <p:blipFill>
          <a:blip r:embed="rId3"/>
          <a:stretch>
            <a:fillRect/>
          </a:stretch>
        </p:blipFill>
        <p:spPr>
          <a:xfrm>
            <a:off x="443175" y="1389110"/>
            <a:ext cx="8214491" cy="4026711"/>
          </a:xfrm>
          <a:prstGeom prst="rect">
            <a:avLst/>
          </a:prstGeom>
        </p:spPr>
      </p:pic>
      <p:sp>
        <p:nvSpPr>
          <p:cNvPr id="10" name="标题 1">
            <a:extLst>
              <a:ext uri="{FF2B5EF4-FFF2-40B4-BE49-F238E27FC236}">
                <a16:creationId xmlns:a16="http://schemas.microsoft.com/office/drawing/2014/main" xmlns="" id="{86A1664B-CBDE-2B46-B0B5-0AC033527D03}"/>
              </a:ext>
            </a:extLst>
          </p:cNvPr>
          <p:cNvSpPr>
            <a:spLocks noGrp="1"/>
          </p:cNvSpPr>
          <p:nvPr>
            <p:ph type="title"/>
          </p:nvPr>
        </p:nvSpPr>
        <p:spPr>
          <a:xfrm>
            <a:off x="183264" y="679477"/>
            <a:ext cx="8680716" cy="877797"/>
          </a:xfrm>
        </p:spPr>
        <p:txBody>
          <a:bodyPr>
            <a:normAutofit fontScale="90000"/>
          </a:bodyPr>
          <a:lstStyle/>
          <a:p>
            <a:pPr marL="557213" lvl="1" indent="-214313">
              <a:lnSpc>
                <a:spcPct val="150000"/>
              </a:lnSpc>
            </a:pP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深度学习可解释性 </a:t>
            </a:r>
            <a:r>
              <a:rPr lang="en-US" altLang="zh-CN"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 基于有限状态机的循环神经网络的可解释</a:t>
            </a:r>
            <a:b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br>
            <a:endPar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2" name="直接连接符 4">
            <a:extLst>
              <a:ext uri="{FF2B5EF4-FFF2-40B4-BE49-F238E27FC236}">
                <a16:creationId xmlns:a16="http://schemas.microsoft.com/office/drawing/2014/main" xmlns="" id="{E5D0D281-5397-9340-B0E1-6BE8255FC34D}"/>
              </a:ext>
            </a:extLst>
          </p:cNvPr>
          <p:cNvCxnSpPr>
            <a:cxnSpLocks/>
          </p:cNvCxnSpPr>
          <p:nvPr/>
        </p:nvCxnSpPr>
        <p:spPr bwMode="auto">
          <a:xfrm>
            <a:off x="507300" y="1133378"/>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3" name="图片 12">
            <a:extLst>
              <a:ext uri="{FF2B5EF4-FFF2-40B4-BE49-F238E27FC236}">
                <a16:creationId xmlns:a16="http://schemas.microsoft.com/office/drawing/2014/main" xmlns="" id="{F0CE5548-48AA-CA49-BEC9-F60257F12B8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1520" y="188640"/>
            <a:ext cx="1773622" cy="51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79109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55AC070F-D0CE-5345-B03C-617C067A663B}"/>
              </a:ext>
            </a:extLst>
          </p:cNvPr>
          <p:cNvSpPr txBox="1"/>
          <p:nvPr/>
        </p:nvSpPr>
        <p:spPr>
          <a:xfrm>
            <a:off x="475252" y="6424455"/>
            <a:ext cx="8100900" cy="300082"/>
          </a:xfrm>
          <a:prstGeom prst="rect">
            <a:avLst/>
          </a:prstGeom>
          <a:noFill/>
        </p:spPr>
        <p:txBody>
          <a:bodyPr wrap="square" rtlCol="0">
            <a:spAutoFit/>
          </a:bodyPr>
          <a:lstStyle/>
          <a:p>
            <a:r>
              <a:rPr lang="en-US" altLang="zh-CN" sz="1350" dirty="0" err="1"/>
              <a:t>Hou</a:t>
            </a:r>
            <a:r>
              <a:rPr lang="en-US" altLang="zh-CN" sz="1350" dirty="0"/>
              <a:t> B J, Zhou Z H. Learning with Interpretable Structure from RNN[J]. </a:t>
            </a:r>
            <a:r>
              <a:rPr lang="en-US" altLang="zh-CN" sz="1350" dirty="0" err="1"/>
              <a:t>arXiv</a:t>
            </a:r>
            <a:r>
              <a:rPr lang="en-US" altLang="zh-CN" sz="1350" dirty="0"/>
              <a:t> preprint arXiv:1810.10708, 2018.</a:t>
            </a:r>
            <a:endParaRPr kumimoji="1" lang="zh-CN" altLang="en-US" sz="1350" dirty="0"/>
          </a:p>
        </p:txBody>
      </p:sp>
      <p:sp>
        <p:nvSpPr>
          <p:cNvPr id="11" name="矩形 10">
            <a:extLst>
              <a:ext uri="{FF2B5EF4-FFF2-40B4-BE49-F238E27FC236}">
                <a16:creationId xmlns:a16="http://schemas.microsoft.com/office/drawing/2014/main" xmlns="" id="{BB80AFF6-C6F6-F648-B4C9-6FC9F3E19D9A}"/>
              </a:ext>
            </a:extLst>
          </p:cNvPr>
          <p:cNvSpPr/>
          <p:nvPr/>
        </p:nvSpPr>
        <p:spPr>
          <a:xfrm>
            <a:off x="208960" y="3723358"/>
            <a:ext cx="4647888" cy="1652888"/>
          </a:xfrm>
          <a:prstGeom prst="rect">
            <a:avLst/>
          </a:prstGeom>
        </p:spPr>
        <p:txBody>
          <a:bodyPr wrap="square">
            <a:spAutoFit/>
          </a:bodyPr>
          <a:lstStyle/>
          <a:p>
            <a:pPr>
              <a:lnSpc>
                <a:spcPct val="150000"/>
              </a:lnSpc>
            </a:pPr>
            <a:r>
              <a:rPr lang="zh-CN" altLang="en-US" sz="1400" dirty="0">
                <a:latin typeface="Microsoft YaHei" panose="020B0503020204020204" pitchFamily="34" charset="-122"/>
                <a:ea typeface="Microsoft YaHei" panose="020B0503020204020204" pitchFamily="34" charset="-122"/>
              </a:rPr>
              <a:t>语义情感分析任务</a:t>
            </a:r>
            <a:endParaRPr lang="en-US" altLang="zh-CN" sz="1400" dirty="0">
              <a:latin typeface="Microsoft YaHei" panose="020B0503020204020204" pitchFamily="34" charset="-122"/>
              <a:ea typeface="Microsoft YaHei" panose="020B0503020204020204" pitchFamily="34" charset="-122"/>
            </a:endParaRPr>
          </a:p>
          <a:p>
            <a:pPr>
              <a:lnSpc>
                <a:spcPct val="150000"/>
              </a:lnSpc>
            </a:pPr>
            <a:endParaRPr lang="en-US" altLang="zh-CN" sz="1400" dirty="0">
              <a:latin typeface="Microsoft YaHei" panose="020B0503020204020204" pitchFamily="34" charset="-122"/>
              <a:ea typeface="Microsoft YaHei" panose="020B0503020204020204" pitchFamily="34" charset="-122"/>
            </a:endParaRPr>
          </a:p>
          <a:p>
            <a:pPr>
              <a:lnSpc>
                <a:spcPct val="150000"/>
              </a:lnSpc>
            </a:pPr>
            <a:r>
              <a:rPr lang="en-US" altLang="zh-CN" sz="1400" dirty="0">
                <a:latin typeface="Microsoft YaHei" panose="020B0503020204020204" pitchFamily="34" charset="-122"/>
                <a:ea typeface="Microsoft YaHei" panose="020B0503020204020204" pitchFamily="34" charset="-122"/>
              </a:rPr>
              <a:t>MGU </a:t>
            </a:r>
            <a:r>
              <a:rPr lang="zh-CN" altLang="en-US" sz="1400" dirty="0">
                <a:latin typeface="Microsoft YaHei" panose="020B0503020204020204" pitchFamily="34" charset="-122"/>
                <a:ea typeface="Microsoft YaHei" panose="020B0503020204020204" pitchFamily="34" charset="-122"/>
              </a:rPr>
              <a:t>相比其他复杂的</a:t>
            </a:r>
            <a:r>
              <a:rPr lang="en-US" altLang="zh-CN" sz="1400" dirty="0">
                <a:latin typeface="Microsoft YaHei" panose="020B0503020204020204" pitchFamily="34" charset="-122"/>
                <a:ea typeface="Microsoft YaHei" panose="020B0503020204020204" pitchFamily="34" charset="-122"/>
              </a:rPr>
              <a:t> RNN </a:t>
            </a:r>
            <a:r>
              <a:rPr lang="zh-CN" altLang="en-US" sz="1400" dirty="0">
                <a:latin typeface="Microsoft YaHei" panose="020B0503020204020204" pitchFamily="34" charset="-122"/>
                <a:ea typeface="Microsoft YaHei" panose="020B0503020204020204" pitchFamily="34" charset="-122"/>
              </a:rPr>
              <a:t>学到的有限状态机性能更好</a:t>
            </a:r>
            <a:endParaRPr lang="en-US" altLang="zh-CN" sz="1400" dirty="0">
              <a:latin typeface="Microsoft YaHei" panose="020B0503020204020204" pitchFamily="34" charset="-122"/>
              <a:ea typeface="Microsoft YaHei" panose="020B0503020204020204" pitchFamily="34" charset="-122"/>
            </a:endParaRPr>
          </a:p>
          <a:p>
            <a:pPr>
              <a:lnSpc>
                <a:spcPct val="150000"/>
              </a:lnSpc>
            </a:pPr>
            <a:endParaRPr lang="en-US" altLang="zh-CN" sz="1350" dirty="0"/>
          </a:p>
          <a:p>
            <a:pPr>
              <a:lnSpc>
                <a:spcPct val="150000"/>
              </a:lnSpc>
            </a:pPr>
            <a:endParaRPr lang="zh-CN" altLang="en-US" sz="1350" dirty="0"/>
          </a:p>
        </p:txBody>
      </p:sp>
      <p:pic>
        <p:nvPicPr>
          <p:cNvPr id="4" name="图片 3">
            <a:extLst>
              <a:ext uri="{FF2B5EF4-FFF2-40B4-BE49-F238E27FC236}">
                <a16:creationId xmlns:a16="http://schemas.microsoft.com/office/drawing/2014/main" xmlns="" id="{5B31C306-C731-304A-8CE0-CA14C67FA57F}"/>
              </a:ext>
            </a:extLst>
          </p:cNvPr>
          <p:cNvPicPr>
            <a:picLocks noChangeAspect="1"/>
          </p:cNvPicPr>
          <p:nvPr/>
        </p:nvPicPr>
        <p:blipFill>
          <a:blip r:embed="rId3"/>
          <a:stretch>
            <a:fillRect/>
          </a:stretch>
        </p:blipFill>
        <p:spPr>
          <a:xfrm>
            <a:off x="-41253" y="1457647"/>
            <a:ext cx="9144000" cy="1489303"/>
          </a:xfrm>
          <a:prstGeom prst="rect">
            <a:avLst/>
          </a:prstGeom>
        </p:spPr>
      </p:pic>
      <p:pic>
        <p:nvPicPr>
          <p:cNvPr id="6" name="图片 5">
            <a:extLst>
              <a:ext uri="{FF2B5EF4-FFF2-40B4-BE49-F238E27FC236}">
                <a16:creationId xmlns:a16="http://schemas.microsoft.com/office/drawing/2014/main" xmlns="" id="{3AA71639-8DEF-764F-83FA-AFB968593029}"/>
              </a:ext>
            </a:extLst>
          </p:cNvPr>
          <p:cNvPicPr>
            <a:picLocks noChangeAspect="1"/>
          </p:cNvPicPr>
          <p:nvPr/>
        </p:nvPicPr>
        <p:blipFill>
          <a:blip r:embed="rId4"/>
          <a:stretch>
            <a:fillRect/>
          </a:stretch>
        </p:blipFill>
        <p:spPr>
          <a:xfrm>
            <a:off x="4847018" y="3419283"/>
            <a:ext cx="4097852" cy="2028697"/>
          </a:xfrm>
          <a:prstGeom prst="rect">
            <a:avLst/>
          </a:prstGeom>
        </p:spPr>
      </p:pic>
      <p:sp>
        <p:nvSpPr>
          <p:cNvPr id="12" name="标题 1">
            <a:extLst>
              <a:ext uri="{FF2B5EF4-FFF2-40B4-BE49-F238E27FC236}">
                <a16:creationId xmlns:a16="http://schemas.microsoft.com/office/drawing/2014/main" xmlns="" id="{86A1664B-CBDE-2B46-B0B5-0AC033527D03}"/>
              </a:ext>
            </a:extLst>
          </p:cNvPr>
          <p:cNvSpPr>
            <a:spLocks noGrp="1"/>
          </p:cNvSpPr>
          <p:nvPr/>
        </p:nvSpPr>
        <p:spPr>
          <a:xfrm>
            <a:off x="107504" y="353704"/>
            <a:ext cx="8680716" cy="877797"/>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57213" lvl="1" indent="-214313">
              <a:lnSpc>
                <a:spcPct val="150000"/>
              </a:lnSpc>
            </a:pP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深度学习可解释性 </a:t>
            </a:r>
            <a:r>
              <a:rPr lang="en-US" altLang="zh-CN"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 基于有限状态机的循环神经网络的可解释</a:t>
            </a:r>
          </a:p>
        </p:txBody>
      </p:sp>
      <p:cxnSp>
        <p:nvCxnSpPr>
          <p:cNvPr id="13" name="直接连接符 4">
            <a:extLst>
              <a:ext uri="{FF2B5EF4-FFF2-40B4-BE49-F238E27FC236}">
                <a16:creationId xmlns:a16="http://schemas.microsoft.com/office/drawing/2014/main" xmlns="" id="{E5D0D281-5397-9340-B0E1-6BE8255FC34D}"/>
              </a:ext>
            </a:extLst>
          </p:cNvPr>
          <p:cNvCxnSpPr>
            <a:cxnSpLocks/>
          </p:cNvCxnSpPr>
          <p:nvPr/>
        </p:nvCxnSpPr>
        <p:spPr bwMode="auto">
          <a:xfrm>
            <a:off x="507300" y="1072296"/>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5" name="图片 14">
            <a:extLst>
              <a:ext uri="{FF2B5EF4-FFF2-40B4-BE49-F238E27FC236}">
                <a16:creationId xmlns:a16="http://schemas.microsoft.com/office/drawing/2014/main" xmlns="" id="{F0CE5548-48AA-CA49-BEC9-F60257F12B81}"/>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520" y="127558"/>
            <a:ext cx="1773622" cy="51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1825460"/>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153D52AC-69FA-0240-A712-676F2D23C681}"/>
              </a:ext>
            </a:extLst>
          </p:cNvPr>
          <p:cNvSpPr>
            <a:spLocks noGrp="1"/>
          </p:cNvSpPr>
          <p:nvPr/>
        </p:nvSpPr>
        <p:spPr>
          <a:xfrm>
            <a:off x="534208" y="385367"/>
            <a:ext cx="8046894" cy="877797"/>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57213" lvl="1" indent="-214313">
              <a:lnSpc>
                <a:spcPct val="150000"/>
              </a:lnSpc>
            </a:pPr>
            <a:r>
              <a:rPr lang="en-US" altLang="zh-CN" sz="2400" b="1"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FDA </a:t>
            </a:r>
            <a:r>
              <a:rPr lang="zh-CN" altLang="en-US" sz="2400" b="1"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rPr>
              <a:t>通过首款完全自主人工智能诊断系统用于糖网筛查</a:t>
            </a:r>
            <a:endParaRPr lang="zh-CN" altLang="en-US" sz="2400" b="1" kern="1200" dirty="0">
              <a:solidFill>
                <a:srgbClr val="002060"/>
              </a:solidFill>
              <a:effectLst>
                <a:outerShdw blurRad="50800" dist="38100" dir="2700000" algn="tl" rotWithShape="0">
                  <a:prstClr val="black">
                    <a:alpha val="40000"/>
                  </a:prst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 name="直接连接符 4">
            <a:extLst>
              <a:ext uri="{FF2B5EF4-FFF2-40B4-BE49-F238E27FC236}">
                <a16:creationId xmlns:a16="http://schemas.microsoft.com/office/drawing/2014/main" xmlns="" id="{8CF19774-F3C6-CF45-8DCC-AF4E6C91E9C4}"/>
              </a:ext>
            </a:extLst>
          </p:cNvPr>
          <p:cNvCxnSpPr>
            <a:cxnSpLocks/>
          </p:cNvCxnSpPr>
          <p:nvPr/>
        </p:nvCxnSpPr>
        <p:spPr bwMode="auto">
          <a:xfrm>
            <a:off x="507300" y="1072296"/>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6" name="图片 5">
            <a:extLst>
              <a:ext uri="{FF2B5EF4-FFF2-40B4-BE49-F238E27FC236}">
                <a16:creationId xmlns:a16="http://schemas.microsoft.com/office/drawing/2014/main" xmlns="" id="{03497E0C-1C5A-2148-8ADB-E88C20903CD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1520" y="127558"/>
            <a:ext cx="1773622" cy="51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xmlns="" id="{DDBBAC40-9BAC-1143-BF67-E829050AA067}"/>
              </a:ext>
            </a:extLst>
          </p:cNvPr>
          <p:cNvSpPr/>
          <p:nvPr/>
        </p:nvSpPr>
        <p:spPr>
          <a:xfrm>
            <a:off x="251520" y="6192401"/>
            <a:ext cx="8784976" cy="584775"/>
          </a:xfrm>
          <a:prstGeom prst="rect">
            <a:avLst/>
          </a:prstGeom>
        </p:spPr>
        <p:txBody>
          <a:bodyPr wrap="square">
            <a:spAutoFit/>
          </a:bodyPr>
          <a:lstStyle/>
          <a:p>
            <a:r>
              <a:rPr lang="en" altLang="zh-CN" sz="1600" dirty="0">
                <a:solidFill>
                  <a:srgbClr val="222222"/>
                </a:solidFill>
                <a:latin typeface="Arial" panose="020B0604020202020204" pitchFamily="34" charset="0"/>
              </a:rPr>
              <a:t>US Food and Drug Administration. FDA permits marketing of artificial intelligence-based device to detect certain diabetes-related eye problems[J]. News Release, April, 2018.</a:t>
            </a:r>
            <a:endParaRPr lang="zh-CN" altLang="en-US" sz="1600" dirty="0"/>
          </a:p>
        </p:txBody>
      </p:sp>
      <p:sp>
        <p:nvSpPr>
          <p:cNvPr id="2" name="文本框 1">
            <a:extLst>
              <a:ext uri="{FF2B5EF4-FFF2-40B4-BE49-F238E27FC236}">
                <a16:creationId xmlns:a16="http://schemas.microsoft.com/office/drawing/2014/main" xmlns="" id="{4FA15FFC-E01E-1D44-9C17-09C2E62EC244}"/>
              </a:ext>
            </a:extLst>
          </p:cNvPr>
          <p:cNvSpPr txBox="1"/>
          <p:nvPr/>
        </p:nvSpPr>
        <p:spPr>
          <a:xfrm>
            <a:off x="251520" y="1189740"/>
            <a:ext cx="8784976" cy="4770537"/>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临床试验：</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试验数据：</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个初级保健站的</a:t>
            </a:r>
            <a:r>
              <a:rPr lang="en-US" altLang="zh-CN" dirty="0">
                <a:latin typeface="Microsoft YaHei" panose="020B0503020204020204" pitchFamily="34" charset="-122"/>
                <a:ea typeface="Microsoft YaHei" panose="020B0503020204020204" pitchFamily="34" charset="-122"/>
              </a:rPr>
              <a:t>900</a:t>
            </a:r>
            <a:r>
              <a:rPr lang="zh-CN" altLang="en-US" dirty="0">
                <a:latin typeface="Microsoft YaHei" panose="020B0503020204020204" pitchFamily="34" charset="-122"/>
                <a:ea typeface="Microsoft YaHei" panose="020B0503020204020204" pitchFamily="34" charset="-122"/>
              </a:rPr>
              <a:t>名糖尿病患者</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试验功能：轻度糖尿病视网膜病变筛查</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程序输入：视网膜相机（</a:t>
            </a:r>
            <a:r>
              <a:rPr lang="en-US" altLang="zh-CN" dirty="0">
                <a:latin typeface="Microsoft YaHei" panose="020B0503020204020204" pitchFamily="34" charset="-122"/>
                <a:ea typeface="Microsoft YaHei" panose="020B0503020204020204" pitchFamily="34" charset="-122"/>
              </a:rPr>
              <a:t>Topcon NW400</a:t>
            </a:r>
            <a:r>
              <a:rPr lang="zh-CN" altLang="en-US" dirty="0">
                <a:latin typeface="Microsoft YaHei" panose="020B0503020204020204" pitchFamily="34" charset="-122"/>
                <a:ea typeface="Microsoft YaHei" panose="020B0503020204020204" pitchFamily="34" charset="-122"/>
              </a:rPr>
              <a:t>）拍摄的眼睛图像</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程序输出： </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）检测到轻度以上的糖尿病视网膜病变（阳性） </a:t>
            </a:r>
            <a:r>
              <a:rPr lang="en-US" altLang="zh-CN" dirty="0">
                <a:latin typeface="Microsoft YaHei" panose="020B0503020204020204" pitchFamily="34" charset="-122"/>
                <a:ea typeface="Microsoft YaHei" panose="020B0503020204020204" pitchFamily="34" charset="-122"/>
              </a:rPr>
              <a:t>-&gt;</a:t>
            </a:r>
            <a:r>
              <a:rPr lang="zh-CN" altLang="en-US" dirty="0">
                <a:latin typeface="Microsoft YaHei" panose="020B0503020204020204" pitchFamily="34" charset="-122"/>
                <a:ea typeface="Microsoft YaHei" panose="020B0503020204020204" pitchFamily="34" charset="-122"/>
              </a:rPr>
              <a:t> 转诊眼科专科医生</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2</a:t>
            </a:r>
            <a:r>
              <a:rPr lang="zh-CN" altLang="en-US" dirty="0">
                <a:latin typeface="Microsoft YaHei" panose="020B0503020204020204" pitchFamily="34" charset="-122"/>
                <a:ea typeface="Microsoft YaHei" panose="020B0503020204020204" pitchFamily="34" charset="-122"/>
              </a:rPr>
              <a:t>）未检测到轻度糖尿病视网膜病变（阴性）</a:t>
            </a:r>
            <a:r>
              <a:rPr lang="en-US" altLang="zh-CN" dirty="0">
                <a:latin typeface="Microsoft YaHei" panose="020B0503020204020204" pitchFamily="34" charset="-122"/>
                <a:ea typeface="Microsoft YaHei" panose="020B0503020204020204" pitchFamily="34" charset="-122"/>
              </a:rPr>
              <a:t> -&gt;  </a:t>
            </a:r>
            <a:r>
              <a:rPr lang="zh-CN" altLang="en-US" dirty="0">
                <a:latin typeface="Microsoft YaHei" panose="020B0503020204020204" pitchFamily="34" charset="-122"/>
                <a:ea typeface="Microsoft YaHei" panose="020B0503020204020204" pitchFamily="34" charset="-122"/>
              </a:rPr>
              <a:t>在</a:t>
            </a:r>
            <a:r>
              <a:rPr lang="en-US" altLang="zh-CN" dirty="0">
                <a:latin typeface="Microsoft YaHei" panose="020B0503020204020204" pitchFamily="34" charset="-122"/>
                <a:ea typeface="Microsoft YaHei" panose="020B0503020204020204" pitchFamily="34" charset="-122"/>
              </a:rPr>
              <a:t>12</a:t>
            </a:r>
            <a:r>
              <a:rPr lang="zh-CN" altLang="en-US" dirty="0">
                <a:latin typeface="Microsoft YaHei" panose="020B0503020204020204" pitchFamily="34" charset="-122"/>
                <a:ea typeface="Microsoft YaHei" panose="020B0503020204020204" pitchFamily="34" charset="-122"/>
              </a:rPr>
              <a:t>个月内复查</a:t>
            </a:r>
            <a:endParaRPr lang="en-US" altLang="zh-CN" dirty="0">
              <a:latin typeface="Microsoft YaHei" panose="020B0503020204020204" pitchFamily="34" charset="-122"/>
              <a:ea typeface="Microsoft YaHei" panose="020B0503020204020204" pitchFamily="34" charset="-122"/>
            </a:endParaRPr>
          </a:p>
          <a:p>
            <a:pPr lvl="1"/>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临床试验结果：</a:t>
            </a:r>
            <a:endParaRPr kumimoji="1" lang="en-US" altLang="zh-CN" dirty="0">
              <a:latin typeface="Microsoft YaHei" panose="020B0503020204020204" pitchFamily="34" charset="-122"/>
              <a:ea typeface="Microsoft YaHei" panose="020B0503020204020204" pitchFamily="34" charset="-122"/>
            </a:endParaRPr>
          </a:p>
          <a:p>
            <a:pPr lvl="1"/>
            <a:r>
              <a:rPr kumimoji="1" lang="zh-CN" altLang="en-US" dirty="0">
                <a:latin typeface="Microsoft YaHei" panose="020B0503020204020204" pitchFamily="34" charset="-122"/>
                <a:ea typeface="Microsoft YaHei" panose="020B0503020204020204" pitchFamily="34" charset="-122"/>
              </a:rPr>
              <a:t>敏感度 </a:t>
            </a:r>
            <a:r>
              <a:rPr kumimoji="1" lang="en-US" altLang="zh-CN" dirty="0">
                <a:latin typeface="Microsoft YaHei" panose="020B0503020204020204" pitchFamily="34" charset="-122"/>
                <a:ea typeface="Microsoft YaHei" panose="020B0503020204020204" pitchFamily="34" charset="-122"/>
              </a:rPr>
              <a:t>87.4%</a:t>
            </a:r>
            <a:r>
              <a:rPr kumimoji="1" lang="zh-CN" altLang="en-US" dirty="0">
                <a:latin typeface="Microsoft YaHei" panose="020B0503020204020204" pitchFamily="34" charset="-122"/>
                <a:ea typeface="Microsoft YaHei" panose="020B0503020204020204" pitchFamily="34" charset="-122"/>
              </a:rPr>
              <a:t>，特异性 </a:t>
            </a:r>
            <a:r>
              <a:rPr kumimoji="1" lang="en-US" altLang="zh-CN" dirty="0">
                <a:latin typeface="Microsoft YaHei" panose="020B0503020204020204" pitchFamily="34" charset="-122"/>
                <a:ea typeface="Microsoft YaHei" panose="020B0503020204020204" pitchFamily="34" charset="-122"/>
              </a:rPr>
              <a:t>89.5%</a:t>
            </a:r>
          </a:p>
          <a:p>
            <a:pPr lvl="1"/>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临床应用限定：</a:t>
            </a:r>
            <a:endParaRPr kumimoji="1" lang="en-US" altLang="zh-CN" dirty="0">
              <a:latin typeface="Microsoft YaHei" panose="020B0503020204020204" pitchFamily="34" charset="-122"/>
              <a:ea typeface="Microsoft YaHei" panose="020B0503020204020204" pitchFamily="34" charset="-122"/>
            </a:endParaRPr>
          </a:p>
          <a:p>
            <a:pPr lvl="1"/>
            <a:r>
              <a:rPr kumimoji="1" lang="en-US" altLang="zh-CN" sz="1400" dirty="0" err="1">
                <a:latin typeface="Microsoft YaHei" panose="020B0503020204020204" pitchFamily="34" charset="-122"/>
                <a:ea typeface="Microsoft YaHei" panose="020B0503020204020204" pitchFamily="34" charset="-122"/>
              </a:rPr>
              <a:t>IDx</a:t>
            </a:r>
            <a:r>
              <a:rPr kumimoji="1" lang="en-US" altLang="zh-CN" sz="1400" dirty="0">
                <a:latin typeface="Microsoft YaHei" panose="020B0503020204020204" pitchFamily="34" charset="-122"/>
                <a:ea typeface="Microsoft YaHei" panose="020B0503020204020204" pitchFamily="34" charset="-122"/>
              </a:rPr>
              <a:t>-DR</a:t>
            </a:r>
            <a:r>
              <a:rPr kumimoji="1" lang="zh-CN" altLang="en-US" sz="1400" dirty="0">
                <a:latin typeface="Microsoft YaHei" panose="020B0503020204020204" pitchFamily="34" charset="-122"/>
                <a:ea typeface="Microsoft YaHei" panose="020B0503020204020204" pitchFamily="34" charset="-122"/>
              </a:rPr>
              <a:t>不应用于有眼部激光治疗，手术或注射，持续性视力丧失，视力模糊，漂浮物，既往诊断为黄斑水肿，严重非增殖性视网膜病变，增生性视网膜病变，放射性视网膜病变或视网膜静脉阻塞。</a:t>
            </a:r>
            <a:endParaRPr kumimoji="1" lang="en-US" altLang="zh-CN" sz="1400" dirty="0">
              <a:latin typeface="Microsoft YaHei" panose="020B0503020204020204" pitchFamily="34" charset="-122"/>
              <a:ea typeface="Microsoft YaHei" panose="020B0503020204020204" pitchFamily="34" charset="-122"/>
            </a:endParaRPr>
          </a:p>
          <a:p>
            <a:pPr lvl="1"/>
            <a:r>
              <a:rPr kumimoji="1" lang="en-US" altLang="zh-CN" sz="1400" dirty="0" err="1">
                <a:latin typeface="Microsoft YaHei" panose="020B0503020204020204" pitchFamily="34" charset="-122"/>
                <a:ea typeface="Microsoft YaHei" panose="020B0503020204020204" pitchFamily="34" charset="-122"/>
              </a:rPr>
              <a:t>IDx</a:t>
            </a:r>
            <a:r>
              <a:rPr kumimoji="1" lang="en-US" altLang="zh-CN" sz="1400" dirty="0">
                <a:latin typeface="Microsoft YaHei" panose="020B0503020204020204" pitchFamily="34" charset="-122"/>
                <a:ea typeface="Microsoft YaHei" panose="020B0503020204020204" pitchFamily="34" charset="-122"/>
              </a:rPr>
              <a:t>-DR</a:t>
            </a:r>
            <a:r>
              <a:rPr kumimoji="1" lang="zh-CN" altLang="en-US" sz="1400" dirty="0">
                <a:latin typeface="Microsoft YaHei" panose="020B0503020204020204" pitchFamily="34" charset="-122"/>
                <a:ea typeface="Microsoft YaHei" panose="020B0503020204020204" pitchFamily="34" charset="-122"/>
              </a:rPr>
              <a:t>不应用于怀孕的糖尿病患者。</a:t>
            </a:r>
            <a:endParaRPr kumimoji="1" lang="en-US" altLang="zh-CN" sz="1400" dirty="0">
              <a:latin typeface="Microsoft YaHei" panose="020B0503020204020204" pitchFamily="34" charset="-122"/>
              <a:ea typeface="Microsoft YaHei" panose="020B0503020204020204" pitchFamily="34" charset="-122"/>
            </a:endParaRPr>
          </a:p>
          <a:p>
            <a:pPr lvl="1"/>
            <a:r>
              <a:rPr kumimoji="1" lang="en-US" altLang="zh-CN" sz="1400" dirty="0" err="1">
                <a:latin typeface="Microsoft YaHei" panose="020B0503020204020204" pitchFamily="34" charset="-122"/>
                <a:ea typeface="Microsoft YaHei" panose="020B0503020204020204" pitchFamily="34" charset="-122"/>
              </a:rPr>
              <a:t>IDx</a:t>
            </a:r>
            <a:r>
              <a:rPr kumimoji="1" lang="en-US" altLang="zh-CN" sz="1400" dirty="0">
                <a:latin typeface="Microsoft YaHei" panose="020B0503020204020204" pitchFamily="34" charset="-122"/>
                <a:ea typeface="Microsoft YaHei" panose="020B0503020204020204" pitchFamily="34" charset="-122"/>
              </a:rPr>
              <a:t>-DR</a:t>
            </a:r>
            <a:r>
              <a:rPr kumimoji="1" lang="zh-CN" altLang="en-US" sz="1400" dirty="0">
                <a:latin typeface="Microsoft YaHei" panose="020B0503020204020204" pitchFamily="34" charset="-122"/>
                <a:ea typeface="Microsoft YaHei" panose="020B0503020204020204" pitchFamily="34" charset="-122"/>
              </a:rPr>
              <a:t>不用于评估快速进展性糖尿病性视网膜病变。</a:t>
            </a:r>
            <a:endParaRPr kumimoji="1" lang="en-US" altLang="zh-CN" sz="1400" dirty="0">
              <a:latin typeface="Microsoft YaHei" panose="020B0503020204020204" pitchFamily="34" charset="-122"/>
              <a:ea typeface="Microsoft YaHei" panose="020B0503020204020204" pitchFamily="34" charset="-122"/>
            </a:endParaRPr>
          </a:p>
          <a:p>
            <a:pPr lvl="1"/>
            <a:r>
              <a:rPr kumimoji="1" lang="en-US" altLang="zh-CN" sz="1400" dirty="0" err="1">
                <a:latin typeface="Microsoft YaHei" panose="020B0503020204020204" pitchFamily="34" charset="-122"/>
                <a:ea typeface="Microsoft YaHei" panose="020B0503020204020204" pitchFamily="34" charset="-122"/>
              </a:rPr>
              <a:t>IDx</a:t>
            </a:r>
            <a:r>
              <a:rPr kumimoji="1" lang="en-US" altLang="zh-CN" sz="1400" dirty="0">
                <a:latin typeface="Microsoft YaHei" panose="020B0503020204020204" pitchFamily="34" charset="-122"/>
                <a:ea typeface="Microsoft YaHei" panose="020B0503020204020204" pitchFamily="34" charset="-122"/>
              </a:rPr>
              <a:t>-DR</a:t>
            </a:r>
            <a:r>
              <a:rPr kumimoji="1" lang="zh-CN" altLang="en-US" sz="1400" dirty="0">
                <a:latin typeface="Microsoft YaHei" panose="020B0503020204020204" pitchFamily="34" charset="-122"/>
                <a:ea typeface="Microsoft YaHei" panose="020B0503020204020204" pitchFamily="34" charset="-122"/>
              </a:rPr>
              <a:t>仅用于检测糖尿病视网膜病变，包括黄斑水肿，不应该用于检测任何其他疾病或病症。</a:t>
            </a:r>
            <a:endParaRPr kumimoji="1" lang="en-US" altLang="zh-CN"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93519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43A49554-E010-3B41-A120-8EA58E7371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095" y="3039044"/>
            <a:ext cx="9144000" cy="3888432"/>
          </a:xfrm>
          <a:prstGeom prst="rect">
            <a:avLst/>
          </a:prstGeom>
          <a:ln>
            <a:noFill/>
          </a:ln>
          <a:effectLst>
            <a:softEdge rad="112500"/>
          </a:effectLst>
        </p:spPr>
      </p:pic>
      <p:sp>
        <p:nvSpPr>
          <p:cNvPr id="7" name="文本框 6">
            <a:extLst>
              <a:ext uri="{FF2B5EF4-FFF2-40B4-BE49-F238E27FC236}">
                <a16:creationId xmlns:a16="http://schemas.microsoft.com/office/drawing/2014/main" xmlns="" id="{B54D3F35-9B9C-FE4B-9EA9-0A5AC4D5FBA4}"/>
              </a:ext>
            </a:extLst>
          </p:cNvPr>
          <p:cNvSpPr txBox="1"/>
          <p:nvPr/>
        </p:nvSpPr>
        <p:spPr>
          <a:xfrm>
            <a:off x="2771800" y="2762045"/>
            <a:ext cx="4536504" cy="553998"/>
          </a:xfrm>
          <a:prstGeom prst="rect">
            <a:avLst/>
          </a:prstGeom>
          <a:noFill/>
        </p:spPr>
        <p:txBody>
          <a:bodyPr wrap="square" rtlCol="0">
            <a:spAutoFit/>
          </a:bodyPr>
          <a:lstStyle/>
          <a:p>
            <a:r>
              <a:rPr kumimoji="1" lang="zh-CN" altLang="en-US" sz="3000" dirty="0" smtClean="0">
                <a:latin typeface="Microsoft YaHei" panose="020B0503020204020204" pitchFamily="34" charset="-122"/>
                <a:ea typeface="Microsoft YaHei" panose="020B0503020204020204" pitchFamily="34" charset="-122"/>
              </a:rPr>
              <a:t>敬请批评指正</a:t>
            </a:r>
            <a:endParaRPr kumimoji="1" lang="zh-CN" altLang="en-US" sz="3000"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xmlns="" id="{AD41E1BA-7CEF-6847-A834-FDE13355F998}"/>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7544" y="416166"/>
            <a:ext cx="2945938" cy="85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34927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107504" y="778211"/>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lvl="0">
              <a:defRPr/>
            </a:pPr>
            <a:r>
              <a:rPr lang="zh-CN" altLang="en-US" sz="2800" dirty="0"/>
              <a:t>临床可用的多种眼科疾病诊断（</a:t>
            </a:r>
            <a:r>
              <a:rPr lang="en-US" altLang="zh-CN" sz="2800" dirty="0"/>
              <a:t>OCT</a:t>
            </a:r>
            <a:r>
              <a:rPr lang="zh-CN" altLang="en-US" sz="2800" dirty="0"/>
              <a:t>）</a:t>
            </a:r>
            <a:endParaRPr kumimoji="0" lang="zh-CN" altLang="en-US" sz="2800" b="1" i="0" u="none" strike="noStrike" kern="1200" cap="none" spc="0" normalizeH="0" baseline="0" noProof="0" dirty="0">
              <a:ln>
                <a:noFill/>
              </a:ln>
              <a:solidFill>
                <a:srgbClr val="002060"/>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j-cs"/>
            </a:endParaRPr>
          </a:p>
        </p:txBody>
      </p:sp>
      <p:sp>
        <p:nvSpPr>
          <p:cNvPr id="2" name="矩形 1"/>
          <p:cNvSpPr/>
          <p:nvPr/>
        </p:nvSpPr>
        <p:spPr>
          <a:xfrm>
            <a:off x="526578" y="5617549"/>
            <a:ext cx="8090841" cy="1292662"/>
          </a:xfrm>
          <a:prstGeom prst="rect">
            <a:avLst/>
          </a:prstGeom>
        </p:spPr>
        <p:txBody>
          <a:bodyPr wrap="square">
            <a:spAutoFit/>
          </a:bodyPr>
          <a:lstStyle/>
          <a:p>
            <a:pPr algn="ctr"/>
            <a:r>
              <a:rPr lang="zh-CN" altLang="en-US" dirty="0">
                <a:solidFill>
                  <a:srgbClr val="000000"/>
                </a:solidFill>
                <a:latin typeface="Microsoft YaHei" panose="020B0503020204020204" pitchFamily="34" charset="-122"/>
                <a:ea typeface="Microsoft YaHei" panose="020B0503020204020204" pitchFamily="34" charset="-122"/>
              </a:rPr>
              <a:t>分割网络与分类网络分离，扩展到新数据时，只需要重新训练分割网络，不需要修改分类网络。</a:t>
            </a:r>
            <a:endParaRPr lang="en-US" altLang="zh-CN" dirty="0">
              <a:solidFill>
                <a:srgbClr val="000000"/>
              </a:solidFill>
              <a:latin typeface="Microsoft YaHei" panose="020B0503020204020204" pitchFamily="34" charset="-122"/>
              <a:ea typeface="Microsoft YaHei" panose="020B0503020204020204" pitchFamily="34" charset="-122"/>
            </a:endParaRPr>
          </a:p>
          <a:p>
            <a:pPr algn="ctr"/>
            <a:endParaRPr lang="en-US" altLang="zh-CN" sz="1400" dirty="0"/>
          </a:p>
          <a:p>
            <a:pPr algn="ctr"/>
            <a:r>
              <a:rPr lang="en-US" altLang="zh-CN" sz="1400" dirty="0"/>
              <a:t>Jeffrey De </a:t>
            </a:r>
            <a:r>
              <a:rPr lang="en-US" altLang="zh-CN" sz="1400" dirty="0" err="1"/>
              <a:t>Fauw</a:t>
            </a:r>
            <a:r>
              <a:rPr lang="en-US" altLang="zh-CN" sz="1400" dirty="0"/>
              <a:t>, </a:t>
            </a:r>
            <a:r>
              <a:rPr lang="en-US" altLang="zh-CN" sz="1400" dirty="0" err="1"/>
              <a:t>Ledsam</a:t>
            </a:r>
            <a:r>
              <a:rPr lang="en-US" altLang="zh-CN" sz="1400" dirty="0"/>
              <a:t> J R, </a:t>
            </a:r>
            <a:r>
              <a:rPr lang="en-US" altLang="zh-CN" sz="1400" dirty="0" err="1"/>
              <a:t>Romeraparedes</a:t>
            </a:r>
            <a:r>
              <a:rPr lang="en-US" altLang="zh-CN" sz="1400" dirty="0"/>
              <a:t> B, et al. Clinically applicable deep learning for diagnosis and referral in retinal disease[J]. Nature Medicine, 2018.</a:t>
            </a:r>
            <a:endParaRPr lang="zh-CN" altLang="en-US" sz="1400" dirty="0"/>
          </a:p>
        </p:txBody>
      </p:sp>
      <p:cxnSp>
        <p:nvCxnSpPr>
          <p:cNvPr id="11" name="直接连接符 4">
            <a:extLst>
              <a:ext uri="{FF2B5EF4-FFF2-40B4-BE49-F238E27FC236}">
                <a16:creationId xmlns:a16="http://schemas.microsoft.com/office/drawing/2014/main" xmlns="" id="{B8ACAE9C-50BD-F24A-93E3-734E92928EF6}"/>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2" name="图片 11">
            <a:extLst>
              <a:ext uri="{FF2B5EF4-FFF2-40B4-BE49-F238E27FC236}">
                <a16:creationId xmlns:a16="http://schemas.microsoft.com/office/drawing/2014/main" xmlns="" id="{FCBD0C51-E8AA-3446-AA2C-90A4A322ED17}"/>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359867"/>
            <a:ext cx="6120680" cy="3978962"/>
          </a:xfrm>
          <a:prstGeom prst="rect">
            <a:avLst/>
          </a:prstGeom>
        </p:spPr>
      </p:pic>
      <p:sp>
        <p:nvSpPr>
          <p:cNvPr id="13" name="文本框 12"/>
          <p:cNvSpPr txBox="1"/>
          <p:nvPr/>
        </p:nvSpPr>
        <p:spPr>
          <a:xfrm>
            <a:off x="7164288" y="1844824"/>
            <a:ext cx="1728192"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直接扩展到新数据时，性能较差</a:t>
            </a:r>
          </a:p>
        </p:txBody>
      </p:sp>
      <p:sp>
        <p:nvSpPr>
          <p:cNvPr id="15" name="文本框 14"/>
          <p:cNvSpPr txBox="1"/>
          <p:nvPr/>
        </p:nvSpPr>
        <p:spPr>
          <a:xfrm>
            <a:off x="7213415" y="3837403"/>
            <a:ext cx="1967097"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分割网络重新训练后，再扩展到新数据，性能较优</a:t>
            </a:r>
          </a:p>
        </p:txBody>
      </p:sp>
    </p:spTree>
    <p:extLst>
      <p:ext uri="{BB962C8B-B14F-4D97-AF65-F5344CB8AC3E}">
        <p14:creationId xmlns:p14="http://schemas.microsoft.com/office/powerpoint/2010/main" val="243000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107504" y="778211"/>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lvl="0">
              <a:defRPr/>
            </a:pPr>
            <a:r>
              <a:rPr lang="zh-CN" altLang="en-US" sz="2800" dirty="0"/>
              <a:t>临床可用的多种眼科疾病诊断（</a:t>
            </a:r>
            <a:r>
              <a:rPr lang="en-US" altLang="zh-CN" sz="2800" dirty="0"/>
              <a:t>OCT</a:t>
            </a:r>
            <a:r>
              <a:rPr lang="zh-CN" altLang="en-US" sz="2800" dirty="0"/>
              <a:t>）</a:t>
            </a:r>
            <a:endParaRPr kumimoji="0" lang="zh-CN" altLang="en-US" sz="2800" b="1" i="0" u="none" strike="noStrike" kern="1200" cap="none" spc="0" normalizeH="0" baseline="0" noProof="0" dirty="0">
              <a:ln>
                <a:noFill/>
              </a:ln>
              <a:solidFill>
                <a:srgbClr val="002060"/>
              </a:solidFill>
              <a:effectLst>
                <a:outerShdw blurRad="50800" dist="3810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j-cs"/>
            </a:endParaRPr>
          </a:p>
        </p:txBody>
      </p:sp>
      <p:sp>
        <p:nvSpPr>
          <p:cNvPr id="2" name="矩形 1"/>
          <p:cNvSpPr/>
          <p:nvPr/>
        </p:nvSpPr>
        <p:spPr>
          <a:xfrm>
            <a:off x="938420" y="6362164"/>
            <a:ext cx="7699208" cy="523220"/>
          </a:xfrm>
          <a:prstGeom prst="rect">
            <a:avLst/>
          </a:prstGeom>
        </p:spPr>
        <p:txBody>
          <a:bodyPr wrap="square">
            <a:spAutoFit/>
          </a:bodyPr>
          <a:lstStyle/>
          <a:p>
            <a:pPr algn="ctr"/>
            <a:r>
              <a:rPr lang="en-US" altLang="zh-CN" sz="1400" dirty="0"/>
              <a:t>Jeffrey De </a:t>
            </a:r>
            <a:r>
              <a:rPr lang="en-US" altLang="zh-CN" sz="1400" dirty="0" err="1"/>
              <a:t>Fauw</a:t>
            </a:r>
            <a:r>
              <a:rPr lang="en-US" altLang="zh-CN" sz="1400" dirty="0"/>
              <a:t>, </a:t>
            </a:r>
            <a:r>
              <a:rPr lang="en-US" altLang="zh-CN" sz="1400" dirty="0" err="1"/>
              <a:t>Ledsam</a:t>
            </a:r>
            <a:r>
              <a:rPr lang="en-US" altLang="zh-CN" sz="1400" dirty="0"/>
              <a:t> J R, </a:t>
            </a:r>
            <a:r>
              <a:rPr lang="en-US" altLang="zh-CN" sz="1400" dirty="0" err="1"/>
              <a:t>Romeraparedes</a:t>
            </a:r>
            <a:r>
              <a:rPr lang="en-US" altLang="zh-CN" sz="1400" dirty="0"/>
              <a:t> B, et al. Clinically applicable deep learning for diagnosis and referral in retinal disease[J]. Nature Medicine, 2018.</a:t>
            </a:r>
            <a:endParaRPr lang="zh-CN" altLang="en-US" sz="1400" dirty="0"/>
          </a:p>
        </p:txBody>
      </p:sp>
      <p:cxnSp>
        <p:nvCxnSpPr>
          <p:cNvPr id="11" name="直接连接符 4">
            <a:extLst>
              <a:ext uri="{FF2B5EF4-FFF2-40B4-BE49-F238E27FC236}">
                <a16:creationId xmlns:a16="http://schemas.microsoft.com/office/drawing/2014/main" xmlns="" id="{B8ACAE9C-50BD-F24A-93E3-734E92928EF6}"/>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2" name="图片 11">
            <a:extLst>
              <a:ext uri="{FF2B5EF4-FFF2-40B4-BE49-F238E27FC236}">
                <a16:creationId xmlns:a16="http://schemas.microsoft.com/office/drawing/2014/main" xmlns="" id="{FCBD0C51-E8AA-3446-AA2C-90A4A322ED17}"/>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1380656"/>
            <a:ext cx="6288232" cy="4997789"/>
          </a:xfrm>
          <a:prstGeom prst="rect">
            <a:avLst/>
          </a:prstGeom>
        </p:spPr>
      </p:pic>
      <p:sp>
        <p:nvSpPr>
          <p:cNvPr id="13" name="文本框 12">
            <a:extLst>
              <a:ext uri="{FF2B5EF4-FFF2-40B4-BE49-F238E27FC236}">
                <a16:creationId xmlns:a16="http://schemas.microsoft.com/office/drawing/2014/main" xmlns="" id="{A35E0F44-9793-394C-AE42-12805126ECE9}"/>
              </a:ext>
            </a:extLst>
          </p:cNvPr>
          <p:cNvSpPr txBox="1"/>
          <p:nvPr/>
        </p:nvSpPr>
        <p:spPr>
          <a:xfrm>
            <a:off x="242837" y="3140968"/>
            <a:ext cx="2331783" cy="1804340"/>
          </a:xfrm>
          <a:prstGeom prst="rect">
            <a:avLst/>
          </a:prstGeom>
          <a:noFill/>
        </p:spPr>
        <p:txBody>
          <a:bodyPr wrap="square" rtlCol="0">
            <a:spAutoFit/>
          </a:bodyPr>
          <a:lstStyle/>
          <a:p>
            <a:pPr>
              <a:lnSpc>
                <a:spcPct val="150000"/>
              </a:lnSpc>
            </a:pPr>
            <a:r>
              <a:rPr lang="zh-CN" altLang="en-US" sz="1350" b="1" dirty="0">
                <a:latin typeface="Microsoft YaHei" panose="020B0503020204020204" pitchFamily="34" charset="-122"/>
                <a:ea typeface="Microsoft YaHei" panose="020B0503020204020204" pitchFamily="34" charset="-122"/>
              </a:rPr>
              <a:t>分割结果的可视化：</a:t>
            </a:r>
            <a:endParaRPr lang="en-US" altLang="zh-CN" sz="1350" b="1" dirty="0">
              <a:latin typeface="Microsoft YaHei" panose="020B0503020204020204" pitchFamily="34" charset="-122"/>
              <a:ea typeface="Microsoft YaHei" panose="020B0503020204020204" pitchFamily="34" charset="-122"/>
            </a:endParaRPr>
          </a:p>
          <a:p>
            <a:pPr>
              <a:lnSpc>
                <a:spcPct val="150000"/>
              </a:lnSpc>
              <a:spcBef>
                <a:spcPts val="600"/>
              </a:spcBef>
            </a:pPr>
            <a:r>
              <a:rPr lang="zh-CN" altLang="en-US" sz="1350" dirty="0">
                <a:latin typeface="Microsoft YaHei" panose="020B0503020204020204" pitchFamily="34" charset="-122"/>
                <a:ea typeface="Microsoft YaHei" panose="020B0503020204020204" pitchFamily="34" charset="-122"/>
              </a:rPr>
              <a:t>基于二维的浓度投影来可视化三维分割结果。</a:t>
            </a:r>
            <a:endParaRPr lang="en-US" altLang="zh-CN" sz="1350" dirty="0">
              <a:latin typeface="Microsoft YaHei" panose="020B0503020204020204" pitchFamily="34" charset="-122"/>
              <a:ea typeface="Microsoft YaHei" panose="020B0503020204020204" pitchFamily="34" charset="-122"/>
            </a:endParaRPr>
          </a:p>
          <a:p>
            <a:pPr>
              <a:lnSpc>
                <a:spcPct val="150000"/>
              </a:lnSpc>
              <a:spcBef>
                <a:spcPts val="600"/>
              </a:spcBef>
            </a:pPr>
            <a:r>
              <a:rPr lang="zh-CN" altLang="en-US" sz="1350" dirty="0">
                <a:latin typeface="Microsoft YaHei" panose="020B0503020204020204" pitchFamily="34" charset="-122"/>
                <a:ea typeface="Microsoft YaHei" panose="020B0503020204020204" pitchFamily="34" charset="-122"/>
              </a:rPr>
              <a:t>中间分割结果的可视化为最终诊断提供了依据。</a:t>
            </a:r>
            <a:endParaRPr lang="en-US" altLang="zh-CN" sz="135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0887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5805264"/>
            <a:ext cx="8928992" cy="923330"/>
          </a:xfrm>
          <a:prstGeom prst="rect">
            <a:avLst/>
          </a:prstGeom>
        </p:spPr>
        <p:txBody>
          <a:bodyPr wrap="square">
            <a:spAutoFit/>
          </a:bodyPr>
          <a:lstStyle/>
          <a:p>
            <a:r>
              <a:rPr lang="en-US" altLang="zh-CN" dirty="0"/>
              <a:t>Zhang K, Liu X, Liu F, He L, Zhang L, Yang Y, Li W, Wang S, Liu L, Liu Z, Wu X, Lin H. Interpretable and Expandable Deep Learning Diagnostic System for Multiple Ocular Diseases: Qualitative Study. J Med Internet Res 2018;20(11):e11144</a:t>
            </a:r>
            <a:endParaRPr lang="zh-CN" altLang="en-US" dirty="0"/>
          </a:p>
        </p:txBody>
      </p:sp>
      <p:pic>
        <p:nvPicPr>
          <p:cNvPr id="5" name="图片 4"/>
          <p:cNvPicPr>
            <a:picLocks noChangeAspect="1"/>
          </p:cNvPicPr>
          <p:nvPr/>
        </p:nvPicPr>
        <p:blipFill>
          <a:blip r:embed="rId2"/>
          <a:stretch>
            <a:fillRect/>
          </a:stretch>
        </p:blipFill>
        <p:spPr>
          <a:xfrm>
            <a:off x="683568" y="332656"/>
            <a:ext cx="7219048" cy="5228571"/>
          </a:xfrm>
          <a:prstGeom prst="rect">
            <a:avLst/>
          </a:prstGeom>
        </p:spPr>
      </p:pic>
    </p:spTree>
    <p:extLst>
      <p:ext uri="{BB962C8B-B14F-4D97-AF65-F5344CB8AC3E}">
        <p14:creationId xmlns:p14="http://schemas.microsoft.com/office/powerpoint/2010/main" val="77729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107504" y="825357"/>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a:defRPr/>
            </a:pPr>
            <a:r>
              <a:rPr lang="zh-CN" altLang="en-US" sz="2800" dirty="0"/>
              <a:t>临床可用的多种眼科疾病诊断（眼底和裂隙灯）</a:t>
            </a:r>
            <a:endParaRPr lang="zh-CN" altLang="en-US" sz="4400" dirty="0"/>
          </a:p>
        </p:txBody>
      </p:sp>
      <p:sp>
        <p:nvSpPr>
          <p:cNvPr id="8" name="矩形 7"/>
          <p:cNvSpPr/>
          <p:nvPr/>
        </p:nvSpPr>
        <p:spPr>
          <a:xfrm>
            <a:off x="2035955" y="6436150"/>
            <a:ext cx="5758874" cy="400110"/>
          </a:xfrm>
          <a:prstGeom prst="rect">
            <a:avLst/>
          </a:prstGeom>
        </p:spPr>
        <p:txBody>
          <a:bodyPr wrap="square">
            <a:spAutoFit/>
          </a:bodyPr>
          <a:lstStyle/>
          <a:p>
            <a:pPr algn="ctr"/>
            <a:r>
              <a:rPr lang="zh-CN" altLang="en-US" sz="2000" b="1" dirty="0"/>
              <a:t>基于医生最小单元标注的多种眼科疾病诊断算法</a:t>
            </a:r>
          </a:p>
        </p:txBody>
      </p:sp>
      <p:cxnSp>
        <p:nvCxnSpPr>
          <p:cNvPr id="9" name="直接连接符 4">
            <a:extLst>
              <a:ext uri="{FF2B5EF4-FFF2-40B4-BE49-F238E27FC236}">
                <a16:creationId xmlns:a16="http://schemas.microsoft.com/office/drawing/2014/main" xmlns="" id="{0C64FDEC-5E89-0846-A3CA-113DD85C1DE5}"/>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0" name="图片 9">
            <a:extLst>
              <a:ext uri="{FF2B5EF4-FFF2-40B4-BE49-F238E27FC236}">
                <a16:creationId xmlns:a16="http://schemas.microsoft.com/office/drawing/2014/main" xmlns="" id="{C856A764-8DB4-464B-9358-001EB95A1A6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1322" y="5534559"/>
            <a:ext cx="9222924" cy="923330"/>
          </a:xfrm>
          <a:prstGeom prst="rect">
            <a:avLst/>
          </a:prstGeom>
        </p:spPr>
        <p:txBody>
          <a:bodyPr wrap="square">
            <a:spAutoFit/>
          </a:bodyPr>
          <a:lstStyle/>
          <a:p>
            <a:r>
              <a:rPr lang="en-US" altLang="zh-CN" dirty="0"/>
              <a:t>Zhang K, Liu X, Liu F, He L, Zhang L, Yang Y, Li W, Wang S, Liu L, Liu Z, Wu X, Lin H. Interpretable and Expandable Deep Learning Diagnostic System for Multiple Ocular Diseases: Qualitative Study. J Med Internet Res 2018;20(11):e11144</a:t>
            </a:r>
            <a:endParaRPr lang="zh-CN" altLang="en-US" dirty="0"/>
          </a:p>
        </p:txBody>
      </p:sp>
      <p:pic>
        <p:nvPicPr>
          <p:cNvPr id="12" name="图片 11"/>
          <p:cNvPicPr>
            <a:picLocks noChangeAspect="1"/>
          </p:cNvPicPr>
          <p:nvPr/>
        </p:nvPicPr>
        <p:blipFill>
          <a:blip r:embed="rId4"/>
          <a:stretch>
            <a:fillRect/>
          </a:stretch>
        </p:blipFill>
        <p:spPr>
          <a:xfrm>
            <a:off x="107504" y="1800083"/>
            <a:ext cx="4133616" cy="2993872"/>
          </a:xfrm>
          <a:prstGeom prst="rect">
            <a:avLst/>
          </a:prstGeom>
        </p:spPr>
      </p:pic>
      <p:sp>
        <p:nvSpPr>
          <p:cNvPr id="2" name="文本框 1"/>
          <p:cNvSpPr txBox="1"/>
          <p:nvPr/>
        </p:nvSpPr>
        <p:spPr>
          <a:xfrm>
            <a:off x="1196388" y="5013176"/>
            <a:ext cx="2655532" cy="369332"/>
          </a:xfrm>
          <a:prstGeom prst="rect">
            <a:avLst/>
          </a:prstGeom>
          <a:noFill/>
        </p:spPr>
        <p:txBody>
          <a:bodyPr wrap="square" rtlCol="0">
            <a:spAutoFit/>
          </a:bodyPr>
          <a:lstStyle/>
          <a:p>
            <a:r>
              <a:rPr lang="en-US" altLang="zh-CN" b="1" dirty="0">
                <a:solidFill>
                  <a:srgbClr val="FF0000"/>
                </a:solidFill>
              </a:rPr>
              <a:t>http://visualgenome.org</a:t>
            </a:r>
            <a:endParaRPr lang="zh-CN" altLang="en-US" b="1" dirty="0">
              <a:solidFill>
                <a:srgbClr val="FF0000"/>
              </a:solidFill>
            </a:endParaRPr>
          </a:p>
        </p:txBody>
      </p:sp>
      <p:pic>
        <p:nvPicPr>
          <p:cNvPr id="3" name="图片 2"/>
          <p:cNvPicPr>
            <a:picLocks noChangeAspect="1"/>
          </p:cNvPicPr>
          <p:nvPr/>
        </p:nvPicPr>
        <p:blipFill>
          <a:blip r:embed="rId5"/>
          <a:stretch>
            <a:fillRect/>
          </a:stretch>
        </p:blipFill>
        <p:spPr>
          <a:xfrm>
            <a:off x="862158" y="3206061"/>
            <a:ext cx="2800725" cy="370066"/>
          </a:xfrm>
          <a:prstGeom prst="rect">
            <a:avLst/>
          </a:prstGeom>
        </p:spPr>
      </p:pic>
      <p:sp>
        <p:nvSpPr>
          <p:cNvPr id="13" name="文本框 12"/>
          <p:cNvSpPr txBox="1"/>
          <p:nvPr/>
        </p:nvSpPr>
        <p:spPr>
          <a:xfrm>
            <a:off x="1465952" y="1442422"/>
            <a:ext cx="1593135" cy="369332"/>
          </a:xfrm>
          <a:prstGeom prst="rect">
            <a:avLst/>
          </a:prstGeom>
          <a:noFill/>
        </p:spPr>
        <p:txBody>
          <a:bodyPr wrap="square" rtlCol="0">
            <a:spAutoFit/>
          </a:bodyPr>
          <a:lstStyle/>
          <a:p>
            <a:r>
              <a:rPr lang="zh-CN" altLang="en-US" b="1" dirty="0">
                <a:solidFill>
                  <a:srgbClr val="FF0000"/>
                </a:solidFill>
              </a:rPr>
              <a:t>自然场景照片</a:t>
            </a:r>
          </a:p>
        </p:txBody>
      </p:sp>
      <p:sp>
        <p:nvSpPr>
          <p:cNvPr id="4" name="右箭头 3"/>
          <p:cNvSpPr/>
          <p:nvPr/>
        </p:nvSpPr>
        <p:spPr>
          <a:xfrm>
            <a:off x="4507227" y="3206061"/>
            <a:ext cx="408165" cy="370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5391" y="1627088"/>
            <a:ext cx="4166299" cy="3529100"/>
          </a:xfrm>
          <a:prstGeom prst="rect">
            <a:avLst/>
          </a:prstGeom>
        </p:spPr>
      </p:pic>
      <p:sp>
        <p:nvSpPr>
          <p:cNvPr id="15" name="文本框 14"/>
          <p:cNvSpPr txBox="1"/>
          <p:nvPr/>
        </p:nvSpPr>
        <p:spPr>
          <a:xfrm>
            <a:off x="6516216" y="1442420"/>
            <a:ext cx="1336396" cy="369332"/>
          </a:xfrm>
          <a:prstGeom prst="rect">
            <a:avLst/>
          </a:prstGeom>
          <a:noFill/>
        </p:spPr>
        <p:txBody>
          <a:bodyPr wrap="square" rtlCol="0">
            <a:spAutoFit/>
          </a:bodyPr>
          <a:lstStyle/>
          <a:p>
            <a:r>
              <a:rPr lang="zh-CN" altLang="en-US" b="1" dirty="0">
                <a:solidFill>
                  <a:srgbClr val="FF0000"/>
                </a:solidFill>
              </a:rPr>
              <a:t>医学影像</a:t>
            </a:r>
          </a:p>
        </p:txBody>
      </p:sp>
    </p:spTree>
    <p:extLst>
      <p:ext uri="{BB962C8B-B14F-4D97-AF65-F5344CB8AC3E}">
        <p14:creationId xmlns:p14="http://schemas.microsoft.com/office/powerpoint/2010/main" val="422228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107504" y="825357"/>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a:defRPr/>
            </a:pPr>
            <a:r>
              <a:rPr lang="zh-CN" altLang="en-US" sz="2800" dirty="0"/>
              <a:t>临床可用的多种眼科疾病诊断（眼底和裂隙灯）</a:t>
            </a:r>
            <a:endParaRPr lang="zh-CN" altLang="en-US" sz="4400"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613" y="1397425"/>
            <a:ext cx="3852428" cy="473189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8004" y="1397425"/>
            <a:ext cx="3922670" cy="4842616"/>
          </a:xfrm>
          <a:prstGeom prst="rect">
            <a:avLst/>
          </a:prstGeom>
        </p:spPr>
      </p:pic>
      <p:sp>
        <p:nvSpPr>
          <p:cNvPr id="8" name="矩形 7"/>
          <p:cNvSpPr/>
          <p:nvPr/>
        </p:nvSpPr>
        <p:spPr>
          <a:xfrm>
            <a:off x="971600" y="6180495"/>
            <a:ext cx="7699208" cy="400110"/>
          </a:xfrm>
          <a:prstGeom prst="rect">
            <a:avLst/>
          </a:prstGeom>
        </p:spPr>
        <p:txBody>
          <a:bodyPr wrap="square">
            <a:spAutoFit/>
          </a:bodyPr>
          <a:lstStyle/>
          <a:p>
            <a:pPr algn="ctr"/>
            <a:r>
              <a:rPr lang="zh-CN" altLang="en-US" sz="2000" b="1" dirty="0"/>
              <a:t>基于医生最小单元标注的多种眼科疾病诊断算法</a:t>
            </a:r>
          </a:p>
        </p:txBody>
      </p:sp>
      <p:cxnSp>
        <p:nvCxnSpPr>
          <p:cNvPr id="9" name="直接连接符 4">
            <a:extLst>
              <a:ext uri="{FF2B5EF4-FFF2-40B4-BE49-F238E27FC236}">
                <a16:creationId xmlns:a16="http://schemas.microsoft.com/office/drawing/2014/main" xmlns="" id="{0C64FDEC-5E89-0846-A3CA-113DD85C1DE5}"/>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0" name="图片 9">
            <a:extLst>
              <a:ext uri="{FF2B5EF4-FFF2-40B4-BE49-F238E27FC236}">
                <a16:creationId xmlns:a16="http://schemas.microsoft.com/office/drawing/2014/main" xmlns="" id="{C856A764-8DB4-464B-9358-001EB95A1A6A}"/>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4391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107504" y="736697"/>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lvl="0">
              <a:defRPr/>
            </a:pPr>
            <a:r>
              <a:rPr lang="zh-CN" altLang="en-US" sz="2800" dirty="0"/>
              <a:t>临床可用的多种眼科疾病诊断（眼底和裂隙灯）</a:t>
            </a:r>
            <a:endParaRPr lang="zh-CN" altLang="en-US" sz="4400" dirty="0"/>
          </a:p>
        </p:txBody>
      </p:sp>
      <p:sp>
        <p:nvSpPr>
          <p:cNvPr id="8" name="矩形 7"/>
          <p:cNvSpPr/>
          <p:nvPr/>
        </p:nvSpPr>
        <p:spPr>
          <a:xfrm>
            <a:off x="971600" y="6335159"/>
            <a:ext cx="7699208" cy="400110"/>
          </a:xfrm>
          <a:prstGeom prst="rect">
            <a:avLst/>
          </a:prstGeom>
        </p:spPr>
        <p:txBody>
          <a:bodyPr wrap="square">
            <a:spAutoFit/>
          </a:bodyPr>
          <a:lstStyle/>
          <a:p>
            <a:pPr algn="ctr"/>
            <a:r>
              <a:rPr lang="zh-CN" altLang="en-US" sz="2000" b="1" dirty="0"/>
              <a:t>基于医生最小单元标注的多种眼科疾病诊断实验结果</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368" y="1542861"/>
            <a:ext cx="2904056" cy="473921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1700808"/>
            <a:ext cx="3954599" cy="3938006"/>
          </a:xfrm>
          <a:prstGeom prst="rect">
            <a:avLst/>
          </a:prstGeom>
        </p:spPr>
      </p:pic>
      <p:cxnSp>
        <p:nvCxnSpPr>
          <p:cNvPr id="7" name="直接连接符 4">
            <a:extLst>
              <a:ext uri="{FF2B5EF4-FFF2-40B4-BE49-F238E27FC236}">
                <a16:creationId xmlns:a16="http://schemas.microsoft.com/office/drawing/2014/main" xmlns="" id="{2A4F9A82-135B-9542-BD9C-B790C22E38E9}"/>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11" name="图片 10">
            <a:extLst>
              <a:ext uri="{FF2B5EF4-FFF2-40B4-BE49-F238E27FC236}">
                <a16:creationId xmlns:a16="http://schemas.microsoft.com/office/drawing/2014/main" xmlns="" id="{C2E9C0B2-E2DF-6D4D-9DED-2812B5A10952}"/>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13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标题 1"/>
          <p:cNvSpPr txBox="1">
            <a:spLocks/>
          </p:cNvSpPr>
          <p:nvPr/>
        </p:nvSpPr>
        <p:spPr bwMode="gray">
          <a:xfrm>
            <a:off x="107504" y="759479"/>
            <a:ext cx="8928991" cy="4873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b="1" kern="1200">
                <a:solidFill>
                  <a:srgbClr val="00206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3200" b="1">
                <a:solidFill>
                  <a:schemeClr val="bg1"/>
                </a:solidFill>
                <a:latin typeface="Arial" panose="020B0604020202020204" pitchFamily="34" charset="0"/>
              </a:defRPr>
            </a:lvl2pPr>
            <a:lvl3pPr algn="ctr" rtl="0" eaLnBrk="1" fontAlgn="base" hangingPunct="1">
              <a:spcBef>
                <a:spcPct val="0"/>
              </a:spcBef>
              <a:spcAft>
                <a:spcPct val="0"/>
              </a:spcAft>
              <a:defRPr sz="3200" b="1">
                <a:solidFill>
                  <a:schemeClr val="bg1"/>
                </a:solidFill>
                <a:latin typeface="Arial" panose="020B0604020202020204" pitchFamily="34" charset="0"/>
              </a:defRPr>
            </a:lvl3pPr>
            <a:lvl4pPr algn="ctr" rtl="0" eaLnBrk="1" fontAlgn="base" hangingPunct="1">
              <a:spcBef>
                <a:spcPct val="0"/>
              </a:spcBef>
              <a:spcAft>
                <a:spcPct val="0"/>
              </a:spcAft>
              <a:defRPr sz="3200" b="1">
                <a:solidFill>
                  <a:schemeClr val="bg1"/>
                </a:solidFill>
                <a:latin typeface="Arial" panose="020B0604020202020204" pitchFamily="34" charset="0"/>
              </a:defRPr>
            </a:lvl4pPr>
            <a:lvl5pPr algn="ctr" rtl="0" eaLnBrk="1" fontAlgn="base" hangingPunct="1">
              <a:spcBef>
                <a:spcPct val="0"/>
              </a:spcBef>
              <a:spcAft>
                <a:spcPct val="0"/>
              </a:spcAft>
              <a:defRPr sz="3200" b="1">
                <a:solidFill>
                  <a:schemeClr val="bg1"/>
                </a:solidFill>
                <a:latin typeface="Arial" panose="020B0604020202020204" pitchFamily="34" charset="0"/>
              </a:defRPr>
            </a:lvl5pPr>
            <a:lvl6pPr marL="457200" algn="ctr" rtl="0" eaLnBrk="1" fontAlgn="base" hangingPunct="1">
              <a:spcBef>
                <a:spcPct val="0"/>
              </a:spcBef>
              <a:spcAft>
                <a:spcPct val="0"/>
              </a:spcAft>
              <a:defRPr sz="3200" b="1">
                <a:solidFill>
                  <a:schemeClr val="bg1"/>
                </a:solidFill>
                <a:latin typeface="Arial" panose="020B0604020202020204" pitchFamily="34" charset="0"/>
              </a:defRPr>
            </a:lvl6pPr>
            <a:lvl7pPr marL="914400" algn="ctr" rtl="0" eaLnBrk="1" fontAlgn="base" hangingPunct="1">
              <a:spcBef>
                <a:spcPct val="0"/>
              </a:spcBef>
              <a:spcAft>
                <a:spcPct val="0"/>
              </a:spcAft>
              <a:defRPr sz="3200" b="1">
                <a:solidFill>
                  <a:schemeClr val="bg1"/>
                </a:solidFill>
                <a:latin typeface="Arial" panose="020B0604020202020204" pitchFamily="34" charset="0"/>
              </a:defRPr>
            </a:lvl7pPr>
            <a:lvl8pPr marL="1371600" algn="ctr" rtl="0" eaLnBrk="1" fontAlgn="base" hangingPunct="1">
              <a:spcBef>
                <a:spcPct val="0"/>
              </a:spcBef>
              <a:spcAft>
                <a:spcPct val="0"/>
              </a:spcAft>
              <a:defRPr sz="3200" b="1">
                <a:solidFill>
                  <a:schemeClr val="bg1"/>
                </a:solidFill>
                <a:latin typeface="Arial" panose="020B0604020202020204" pitchFamily="34" charset="0"/>
              </a:defRPr>
            </a:lvl8pPr>
            <a:lvl9pPr marL="1828800" algn="ctr" rtl="0" eaLnBrk="1" fontAlgn="base" hangingPunct="1">
              <a:spcBef>
                <a:spcPct val="0"/>
              </a:spcBef>
              <a:spcAft>
                <a:spcPct val="0"/>
              </a:spcAft>
              <a:defRPr sz="3200" b="1">
                <a:solidFill>
                  <a:schemeClr val="bg1"/>
                </a:solidFill>
                <a:latin typeface="Arial" panose="020B0604020202020204" pitchFamily="34" charset="0"/>
              </a:defRPr>
            </a:lvl9pPr>
          </a:lstStyle>
          <a:p>
            <a:pPr lvl="0">
              <a:defRPr/>
            </a:pPr>
            <a:r>
              <a:rPr lang="zh-CN" altLang="en-US" sz="2800" dirty="0"/>
              <a:t>临床可用的多种眼科疾病诊断（眼底和裂隙灯）</a:t>
            </a:r>
            <a:endParaRPr lang="zh-CN" altLang="en-US" sz="4400" dirty="0"/>
          </a:p>
        </p:txBody>
      </p:sp>
      <p:sp>
        <p:nvSpPr>
          <p:cNvPr id="8" name="矩形 7"/>
          <p:cNvSpPr/>
          <p:nvPr/>
        </p:nvSpPr>
        <p:spPr>
          <a:xfrm>
            <a:off x="971600" y="6485274"/>
            <a:ext cx="7699208" cy="400110"/>
          </a:xfrm>
          <a:prstGeom prst="rect">
            <a:avLst/>
          </a:prstGeom>
        </p:spPr>
        <p:txBody>
          <a:bodyPr wrap="square">
            <a:spAutoFit/>
          </a:bodyPr>
          <a:lstStyle/>
          <a:p>
            <a:pPr algn="ctr"/>
            <a:r>
              <a:rPr lang="zh-CN" altLang="en-US" sz="2000" b="1" dirty="0"/>
              <a:t>基于医生最小单元标注的多种眼科疾病诊断实验结果</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641" y="1500802"/>
            <a:ext cx="6462718" cy="4899071"/>
          </a:xfrm>
          <a:prstGeom prst="rect">
            <a:avLst/>
          </a:prstGeom>
        </p:spPr>
      </p:pic>
      <p:cxnSp>
        <p:nvCxnSpPr>
          <p:cNvPr id="6" name="直接连接符 4">
            <a:extLst>
              <a:ext uri="{FF2B5EF4-FFF2-40B4-BE49-F238E27FC236}">
                <a16:creationId xmlns:a16="http://schemas.microsoft.com/office/drawing/2014/main" xmlns="" id="{23F09699-F5EB-7C4B-BF9B-0CF0782720CE}"/>
              </a:ext>
            </a:extLst>
          </p:cNvPr>
          <p:cNvCxnSpPr>
            <a:cxnSpLocks/>
          </p:cNvCxnSpPr>
          <p:nvPr/>
        </p:nvCxnSpPr>
        <p:spPr bwMode="auto">
          <a:xfrm>
            <a:off x="483780" y="1312720"/>
            <a:ext cx="8046894" cy="0"/>
          </a:xfrm>
          <a:prstGeom prst="line">
            <a:avLst/>
          </a:prstGeom>
          <a:solidFill>
            <a:schemeClr val="accent1"/>
          </a:solidFill>
          <a:ln w="28575" cap="flat" cmpd="sng" algn="ctr">
            <a:solidFill>
              <a:srgbClr val="C00000"/>
            </a:solidFill>
            <a:prstDash val="solid"/>
            <a:round/>
            <a:headEnd type="none" w="med" len="med"/>
            <a:tailEnd type="none" w="med" len="med"/>
          </a:ln>
          <a:effectLst>
            <a:outerShdw blurRad="50800" dist="38100" dir="5400000" algn="t" rotWithShape="0">
              <a:prstClr val="black">
                <a:alpha val="40000"/>
              </a:prstClr>
            </a:outerShdw>
          </a:effectLst>
          <a:extLst/>
        </p:spPr>
      </p:cxnSp>
      <p:pic>
        <p:nvPicPr>
          <p:cNvPr id="9" name="图片 8">
            <a:extLst>
              <a:ext uri="{FF2B5EF4-FFF2-40B4-BE49-F238E27FC236}">
                <a16:creationId xmlns:a16="http://schemas.microsoft.com/office/drawing/2014/main" xmlns="" id="{9672B051-2244-204B-AFE2-5F33932C6F68}"/>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5621" y="206006"/>
            <a:ext cx="1806100" cy="5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698992"/>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Default Design">
  <a:themeElements>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efault Design">
  <a:themeElements>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Default Design">
  <a:themeElements>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Default Design">
  <a:themeElements>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Default Design">
  <a:themeElements>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Default Design">
  <a:themeElements>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Default Design">
  <a:themeElements>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zh-CN" sz="18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142288"/>
        </a:dk2>
        <a:lt2>
          <a:srgbClr val="C0C0C0"/>
        </a:lt2>
        <a:accent1>
          <a:srgbClr val="39998E"/>
        </a:accent1>
        <a:accent2>
          <a:srgbClr val="14CAEE"/>
        </a:accent2>
        <a:accent3>
          <a:srgbClr val="FFFFFF"/>
        </a:accent3>
        <a:accent4>
          <a:srgbClr val="000000"/>
        </a:accent4>
        <a:accent5>
          <a:srgbClr val="AECAC6"/>
        </a:accent5>
        <a:accent6>
          <a:srgbClr val="11B7D8"/>
        </a:accent6>
        <a:hlink>
          <a:srgbClr val="8963E9"/>
        </a:hlink>
        <a:folHlink>
          <a:srgbClr val="3067B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3399"/>
        </a:dk2>
        <a:lt2>
          <a:srgbClr val="C0C0C0"/>
        </a:lt2>
        <a:accent1>
          <a:srgbClr val="5E9CDA"/>
        </a:accent1>
        <a:accent2>
          <a:srgbClr val="93C052"/>
        </a:accent2>
        <a:accent3>
          <a:srgbClr val="FFFFFF"/>
        </a:accent3>
        <a:accent4>
          <a:srgbClr val="000000"/>
        </a:accent4>
        <a:accent5>
          <a:srgbClr val="B6CBEA"/>
        </a:accent5>
        <a:accent6>
          <a:srgbClr val="85AE49"/>
        </a:accent6>
        <a:hlink>
          <a:srgbClr val="FF9933"/>
        </a:hlink>
        <a:folHlink>
          <a:srgbClr val="855ADA"/>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124458"/>
        </a:dk2>
        <a:lt2>
          <a:srgbClr val="C0C0C0"/>
        </a:lt2>
        <a:accent1>
          <a:srgbClr val="98C13D"/>
        </a:accent1>
        <a:accent2>
          <a:srgbClr val="40BAD2"/>
        </a:accent2>
        <a:accent3>
          <a:srgbClr val="FFFFFF"/>
        </a:accent3>
        <a:accent4>
          <a:srgbClr val="000000"/>
        </a:accent4>
        <a:accent5>
          <a:srgbClr val="CADDAF"/>
        </a:accent5>
        <a:accent6>
          <a:srgbClr val="39A8BE"/>
        </a:accent6>
        <a:hlink>
          <a:srgbClr val="715EE6"/>
        </a:hlink>
        <a:folHlink>
          <a:srgbClr val="238DD5"/>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5670</TotalTime>
  <Words>2216</Words>
  <Application>Microsoft Office PowerPoint</Application>
  <PresentationFormat>全屏显示(4:3)</PresentationFormat>
  <Paragraphs>193</Paragraphs>
  <Slides>25</Slides>
  <Notes>22</Notes>
  <HiddenSlides>0</HiddenSlides>
  <MMClips>0</MMClips>
  <ScaleCrop>false</ScaleCrop>
  <HeadingPairs>
    <vt:vector size="6" baseType="variant">
      <vt:variant>
        <vt:lpstr>已用的字体</vt:lpstr>
      </vt:variant>
      <vt:variant>
        <vt:i4>8</vt:i4>
      </vt:variant>
      <vt:variant>
        <vt:lpstr>主题</vt:lpstr>
      </vt:variant>
      <vt:variant>
        <vt:i4>10</vt:i4>
      </vt:variant>
      <vt:variant>
        <vt:lpstr>幻灯片标题</vt:lpstr>
      </vt:variant>
      <vt:variant>
        <vt:i4>25</vt:i4>
      </vt:variant>
    </vt:vector>
  </HeadingPairs>
  <TitlesOfParts>
    <vt:vector size="43" baseType="lpstr">
      <vt:lpstr>Helvetica Neue</vt:lpstr>
      <vt:lpstr>宋体</vt:lpstr>
      <vt:lpstr>Microsoft YaHei</vt:lpstr>
      <vt:lpstr>Microsoft YaHei</vt:lpstr>
      <vt:lpstr>Arial</vt:lpstr>
      <vt:lpstr>Calibri</vt:lpstr>
      <vt:lpstr>Times New Roman</vt:lpstr>
      <vt:lpstr>Wingdings</vt:lpstr>
      <vt:lpstr>Default Design</vt:lpstr>
      <vt:lpstr>1_Default Design</vt:lpstr>
      <vt:lpstr>2_Default Design</vt:lpstr>
      <vt:lpstr>Office 主题</vt:lpstr>
      <vt:lpstr>3_Default Design</vt:lpstr>
      <vt:lpstr>4_Default Design</vt:lpstr>
      <vt:lpstr>5_Default Design</vt:lpstr>
      <vt:lpstr>6_Default Design</vt:lpstr>
      <vt:lpstr>7_Default Design</vt:lpstr>
      <vt:lpstr>8_Default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基于弱监督模型结果可视化解释</vt:lpstr>
      <vt:lpstr>基于弱监督模型结果可视化解释 </vt:lpstr>
      <vt:lpstr>深度学习可解释性 —— 基于软决策树卷积神经的知识萃取</vt:lpstr>
      <vt:lpstr>深度学习可解释性 —— 基于软决策树卷积神经的知识萃取</vt:lpstr>
      <vt:lpstr>深度学习可解释性 —— 基于软决策树卷积神经的知识萃取</vt:lpstr>
      <vt:lpstr>PowerPoint 演示文稿</vt:lpstr>
      <vt:lpstr>深度学习可解释性 —— 基于有限状态机的循环神经网络的可解释 </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眼上皮成体干细胞原位再生 治疗重要致盲眼病的机理研究</dc:title>
  <dc:creator>wegb</dc:creator>
  <cp:lastModifiedBy>Sky123.Org</cp:lastModifiedBy>
  <cp:revision>489</cp:revision>
  <dcterms:created xsi:type="dcterms:W3CDTF">2015-12-14T00:13:55Z</dcterms:created>
  <dcterms:modified xsi:type="dcterms:W3CDTF">2018-11-17T04:01:32Z</dcterms:modified>
</cp:coreProperties>
</file>